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260" r:id="rId2"/>
    <p:sldId id="268" r:id="rId3"/>
    <p:sldId id="257" r:id="rId4"/>
    <p:sldId id="327" r:id="rId5"/>
    <p:sldId id="326" r:id="rId6"/>
    <p:sldId id="269" r:id="rId7"/>
    <p:sldId id="270" r:id="rId8"/>
    <p:sldId id="333" r:id="rId9"/>
    <p:sldId id="334" r:id="rId10"/>
    <p:sldId id="335" r:id="rId11"/>
    <p:sldId id="336" r:id="rId12"/>
    <p:sldId id="337" r:id="rId13"/>
    <p:sldId id="338" r:id="rId14"/>
    <p:sldId id="339" r:id="rId15"/>
    <p:sldId id="340" r:id="rId16"/>
    <p:sldId id="341" r:id="rId17"/>
    <p:sldId id="342" r:id="rId18"/>
    <p:sldId id="344" r:id="rId19"/>
    <p:sldId id="343" r:id="rId20"/>
    <p:sldId id="331"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3" r:id="rId43"/>
    <p:sldId id="328" r:id="rId44"/>
    <p:sldId id="294" r:id="rId45"/>
    <p:sldId id="295" r:id="rId46"/>
    <p:sldId id="296" r:id="rId47"/>
    <p:sldId id="298"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264" r:id="rId75"/>
    <p:sldId id="329" r:id="rId76"/>
    <p:sldId id="330" r:id="rId77"/>
    <p:sldId id="263" r:id="rId78"/>
  </p:sldIdLst>
  <p:sldSz cx="12192000" cy="6858000"/>
  <p:notesSz cx="6858000" cy="9144000"/>
  <p:embeddedFontLst>
    <p:embeddedFont>
      <p:font typeface="Calibri Light" panose="020F0302020204030204" pitchFamily="34" charset="0"/>
      <p:regular r:id="rId80"/>
      <p:italic r:id="rId81"/>
    </p:embeddedFont>
    <p:embeddedFont>
      <p:font typeface="Rabiohead" panose="020B0604020202020204" charset="0"/>
      <p:regular r:id="rId82"/>
    </p:embeddedFont>
    <p:embeddedFont>
      <p:font typeface="Segoe UI Light" panose="020B0502040204020203" pitchFamily="34" charset="0"/>
      <p:regular r:id="rId83"/>
      <p:italic r:id="rId84"/>
    </p:embeddedFont>
    <p:embeddedFont>
      <p:font typeface="Segoe UI" panose="020B0502040204020203" pitchFamily="34" charset="0"/>
      <p:regular r:id="rId85"/>
      <p:bold r:id="rId86"/>
      <p:italic r:id="rId87"/>
      <p:boldItalic r:id="rId88"/>
    </p:embeddedFont>
    <p:embeddedFont>
      <p:font typeface="Calibri" panose="020F0502020204030204" pitchFamily="34" charset="0"/>
      <p:regular r:id="rId89"/>
      <p:bold r:id="rId90"/>
      <p:italic r:id="rId91"/>
      <p:boldItalic r:id="rId9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63" d="100"/>
          <a:sy n="63" d="100"/>
        </p:scale>
        <p:origin x="72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09/06/2015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812953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6/9/2015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88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395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app web is isolated in a unique domain</a:t>
            </a:r>
            <a:endParaRPr lang="en-US" dirty="0"/>
          </a:p>
        </p:txBody>
      </p:sp>
      <p:sp>
        <p:nvSpPr>
          <p:cNvPr id="4" name="Date Placeholder 3"/>
          <p:cNvSpPr>
            <a:spLocks noGrp="1"/>
          </p:cNvSpPr>
          <p:nvPr>
            <p:ph type="dt" idx="10"/>
          </p:nvPr>
        </p:nvSpPr>
        <p:spPr/>
        <p:txBody>
          <a:bodyPr/>
          <a:lstStyle/>
          <a:p>
            <a:fld id="{70210F0F-1244-4C73-AF4A-4072D1118C71}"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751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StandardTokens</a:t>
            </a:r>
            <a:r>
              <a:rPr lang="en-US" dirty="0" smtClean="0"/>
              <a:t>} combines five other tokens. It initially resolves to </a:t>
            </a:r>
            <a:r>
              <a:rPr lang="en-US" dirty="0" err="1" smtClean="0"/>
              <a:t>SPHostUrl</a:t>
            </a:r>
            <a:r>
              <a:rPr lang="en-US" dirty="0" smtClean="0"/>
              <a:t>={</a:t>
            </a:r>
            <a:r>
              <a:rPr lang="en-US" dirty="0" err="1" smtClean="0"/>
              <a:t>HostUrl</a:t>
            </a:r>
            <a:r>
              <a:rPr lang="en-US" dirty="0" smtClean="0"/>
              <a:t>}&amp;</a:t>
            </a:r>
            <a:r>
              <a:rPr lang="en-US" dirty="0" err="1" smtClean="0"/>
              <a:t>SPAppWebUrl</a:t>
            </a:r>
            <a:r>
              <a:rPr lang="en-US" dirty="0" smtClean="0"/>
              <a:t>={</a:t>
            </a:r>
            <a:r>
              <a:rPr lang="en-US" dirty="0" err="1" smtClean="0"/>
              <a:t>AppWebUrl</a:t>
            </a:r>
            <a:r>
              <a:rPr lang="en-US" dirty="0" smtClean="0"/>
              <a:t>}&amp;</a:t>
            </a:r>
            <a:r>
              <a:rPr lang="en-US" dirty="0" err="1" smtClean="0"/>
              <a:t>SPLanguage</a:t>
            </a:r>
            <a:r>
              <a:rPr lang="en-US" dirty="0" smtClean="0"/>
              <a:t>={Language}&amp;</a:t>
            </a:r>
            <a:r>
              <a:rPr lang="en-US" dirty="0" err="1" smtClean="0"/>
              <a:t>SPClientTag</a:t>
            </a:r>
            <a:r>
              <a:rPr lang="en-US" dirty="0" smtClean="0"/>
              <a:t>={</a:t>
            </a:r>
            <a:r>
              <a:rPr lang="en-US" dirty="0" err="1" smtClean="0"/>
              <a:t>ClientTag</a:t>
            </a:r>
            <a:r>
              <a:rPr lang="en-US" dirty="0" smtClean="0"/>
              <a:t>}&amp;</a:t>
            </a:r>
            <a:r>
              <a:rPr lang="en-US" dirty="0" err="1" smtClean="0"/>
              <a:t>SPProductNumber</a:t>
            </a:r>
            <a:r>
              <a:rPr lang="en-US" dirty="0" smtClean="0"/>
              <a:t>={</a:t>
            </a:r>
            <a:r>
              <a:rPr lang="en-US" dirty="0" err="1" smtClean="0"/>
              <a:t>ProductNumber</a:t>
            </a:r>
            <a:r>
              <a:rPr lang="en-US" dirty="0" smtClean="0"/>
              <a:t>}. Then each of these tokens resolves. If there is no app web, the portion &amp;</a:t>
            </a:r>
            <a:r>
              <a:rPr lang="en-US" dirty="0" err="1" smtClean="0"/>
              <a:t>SPAppWebUrl</a:t>
            </a:r>
            <a:r>
              <a:rPr lang="en-US" dirty="0" smtClean="0"/>
              <a:t>={</a:t>
            </a:r>
            <a:r>
              <a:rPr lang="en-US" dirty="0" err="1" smtClean="0"/>
              <a:t>AppWebUrl</a:t>
            </a:r>
            <a:r>
              <a:rPr lang="en-US" dirty="0" smtClean="0"/>
              <a:t>} is not present.</a:t>
            </a:r>
            <a:endParaRPr lang="en-US" dirty="0"/>
          </a:p>
        </p:txBody>
      </p:sp>
      <p:sp>
        <p:nvSpPr>
          <p:cNvPr id="4" name="Date Placeholder 3"/>
          <p:cNvSpPr>
            <a:spLocks noGrp="1"/>
          </p:cNvSpPr>
          <p:nvPr>
            <p:ph type="dt" idx="10"/>
          </p:nvPr>
        </p:nvSpPr>
        <p:spPr/>
        <p:txBody>
          <a:bodyPr/>
          <a:lstStyle/>
          <a:p>
            <a:fld id="{AE9AEF2E-5E0F-470C-8AB5-948C2A6F0374}"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2564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dirty="0" err="1" smtClean="0"/>
              <a:t>Oauth</a:t>
            </a:r>
            <a:r>
              <a:rPr lang="en-US" dirty="0" smtClean="0"/>
              <a:t> tokens required</a:t>
            </a:r>
            <a:endParaRPr lang="en-US" dirty="0"/>
          </a:p>
        </p:txBody>
      </p:sp>
      <p:sp>
        <p:nvSpPr>
          <p:cNvPr id="4" name="Date Placeholder 3"/>
          <p:cNvSpPr>
            <a:spLocks noGrp="1"/>
          </p:cNvSpPr>
          <p:nvPr>
            <p:ph type="dt" idx="10"/>
          </p:nvPr>
        </p:nvSpPr>
        <p:spPr/>
        <p:txBody>
          <a:bodyPr/>
          <a:lstStyle/>
          <a:p>
            <a:fld id="{6E50E453-F0F1-4F28-9386-D0CC835A3436}"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6614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different experiences</a:t>
            </a:r>
          </a:p>
          <a:p>
            <a:r>
              <a:rPr lang="en-US" dirty="0" smtClean="0"/>
              <a:t>We’ll cover these in detail as we go along</a:t>
            </a:r>
          </a:p>
        </p:txBody>
      </p:sp>
      <p:sp>
        <p:nvSpPr>
          <p:cNvPr id="4" name="Date Placeholder 3"/>
          <p:cNvSpPr>
            <a:spLocks noGrp="1"/>
          </p:cNvSpPr>
          <p:nvPr>
            <p:ph type="dt" idx="10"/>
          </p:nvPr>
        </p:nvSpPr>
        <p:spPr/>
        <p:txBody>
          <a:bodyPr/>
          <a:lstStyle/>
          <a:p>
            <a:fld id="{F372C601-B3D4-4352-8812-691632D028CC}"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9966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SharePoint-Hosted</a:t>
            </a:r>
            <a:r>
              <a:rPr lang="en-US" baseline="0" dirty="0" smtClean="0"/>
              <a:t> apps can be built on ASPX or HTML pages</a:t>
            </a:r>
          </a:p>
          <a:p>
            <a:r>
              <a:rPr lang="en-US" baseline="0" dirty="0" smtClean="0"/>
              <a:t>The authorization is always done with “Internal” </a:t>
            </a:r>
            <a:r>
              <a:rPr lang="en-US" baseline="0" dirty="0" err="1" smtClean="0"/>
              <a:t>auth</a:t>
            </a:r>
            <a:r>
              <a:rPr lang="en-US" baseline="0" dirty="0" smtClean="0"/>
              <a:t>, meaning no </a:t>
            </a:r>
            <a:r>
              <a:rPr lang="en-US" baseline="0" dirty="0" err="1" smtClean="0"/>
              <a:t>OAuth</a:t>
            </a:r>
            <a:r>
              <a:rPr lang="en-US" baseline="0" dirty="0" smtClean="0"/>
              <a:t> tokens</a:t>
            </a:r>
          </a:p>
          <a:p>
            <a:r>
              <a:rPr lang="en-US" baseline="0" dirty="0" smtClean="0"/>
              <a:t>Programmability is always JavaScript</a:t>
            </a:r>
          </a:p>
          <a:p>
            <a:r>
              <a:rPr lang="en-US" baseline="0" dirty="0" smtClean="0"/>
              <a:t>You can use CSOM, REST, cross-domain library, or web proxy in your solution</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332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READ sample. The other CRUD operations follow.</a:t>
            </a:r>
            <a:endParaRPr lang="en-US" dirty="0"/>
          </a:p>
        </p:txBody>
      </p:sp>
      <p:sp>
        <p:nvSpPr>
          <p:cNvPr id="4" name="Date Placeholder 3"/>
          <p:cNvSpPr>
            <a:spLocks noGrp="1"/>
          </p:cNvSpPr>
          <p:nvPr>
            <p:ph type="dt" idx="10"/>
          </p:nvPr>
        </p:nvSpPr>
        <p:spPr/>
        <p:txBody>
          <a:bodyPr/>
          <a:lstStyle/>
          <a:p>
            <a:fld id="{572172F6-25BB-44AC-BBEC-964D1D29CFE8}"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1514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a:t>
            </a:r>
            <a:r>
              <a:rPr lang="en-US" baseline="0" dirty="0" smtClean="0"/>
              <a:t> is a READ sample. The other CRUD operations follow.</a:t>
            </a:r>
            <a:endParaRPr lang="en-US" dirty="0" smtClean="0"/>
          </a:p>
          <a:p>
            <a:endParaRPr lang="en-US" dirty="0"/>
          </a:p>
        </p:txBody>
      </p:sp>
      <p:sp>
        <p:nvSpPr>
          <p:cNvPr id="4" name="Date Placeholder 3"/>
          <p:cNvSpPr>
            <a:spLocks noGrp="1"/>
          </p:cNvSpPr>
          <p:nvPr>
            <p:ph type="dt" idx="10"/>
          </p:nvPr>
        </p:nvSpPr>
        <p:spPr/>
        <p:txBody>
          <a:bodyPr/>
          <a:lstStyle/>
          <a:p>
            <a:fld id="{EA92B4C5-73A1-48BB-A9A5-32C9642907C3}"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18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it possible to call the host web from JavaScript in the app web</a:t>
            </a:r>
            <a:endParaRPr lang="en-US" dirty="0"/>
          </a:p>
        </p:txBody>
      </p:sp>
      <p:sp>
        <p:nvSpPr>
          <p:cNvPr id="4" name="Date Placeholder 3"/>
          <p:cNvSpPr>
            <a:spLocks noGrp="1"/>
          </p:cNvSpPr>
          <p:nvPr>
            <p:ph type="dt" idx="10"/>
          </p:nvPr>
        </p:nvSpPr>
        <p:spPr/>
        <p:txBody>
          <a:bodyPr/>
          <a:lstStyle/>
          <a:p>
            <a:fld id="{4ADE35DD-7265-41C6-9E2A-205ADF0B08D5}"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3267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35A2105E-80AA-4B38-BA9C-D7E35197D8BA}"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6654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calling the host web, you must switch the context</a:t>
            </a:r>
            <a:endParaRPr lang="en-US" dirty="0"/>
          </a:p>
        </p:txBody>
      </p:sp>
      <p:sp>
        <p:nvSpPr>
          <p:cNvPr id="4" name="Date Placeholder 3"/>
          <p:cNvSpPr>
            <a:spLocks noGrp="1"/>
          </p:cNvSpPr>
          <p:nvPr>
            <p:ph type="dt" idx="10"/>
          </p:nvPr>
        </p:nvSpPr>
        <p:spPr/>
        <p:txBody>
          <a:bodyPr/>
          <a:lstStyle/>
          <a:p>
            <a:fld id="{64C927B8-48AC-4209-AA95-18D990AB88E8}"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0172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calling the host web, you must switch the context</a:t>
            </a:r>
          </a:p>
          <a:p>
            <a:endParaRPr lang="en-US" dirty="0"/>
          </a:p>
        </p:txBody>
      </p:sp>
      <p:sp>
        <p:nvSpPr>
          <p:cNvPr id="4" name="Date Placeholder 3"/>
          <p:cNvSpPr>
            <a:spLocks noGrp="1"/>
          </p:cNvSpPr>
          <p:nvPr>
            <p:ph type="dt" idx="10"/>
          </p:nvPr>
        </p:nvSpPr>
        <p:spPr/>
        <p:txBody>
          <a:bodyPr/>
          <a:lstStyle/>
          <a:p>
            <a:fld id="{BC8BD616-3C53-4769-B049-3FE930DDEF97}"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0897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C086280-9E36-46F9-9D6E-28EEBD564A2F}"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429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578095F-DAC2-48A6-9439-B5B16DDBB617}"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51926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Web is a sub web under the host web</a:t>
            </a:r>
          </a:p>
          <a:p>
            <a:r>
              <a:rPr lang="en-US" dirty="0" smtClean="0"/>
              <a:t>App web is a separate domain</a:t>
            </a:r>
          </a:p>
          <a:p>
            <a:r>
              <a:rPr lang="en-US" dirty="0" smtClean="0"/>
              <a:t>App web is created during app installation process</a:t>
            </a:r>
          </a:p>
          <a:p>
            <a:r>
              <a:rPr lang="en-US" dirty="0" smtClean="0"/>
              <a:t>App web contains pages and other declarative SharePoint artifacts</a:t>
            </a:r>
          </a:p>
          <a:p>
            <a:r>
              <a:rPr lang="en-US" dirty="0" smtClean="0"/>
              <a:t>App web is limited to JavaScript</a:t>
            </a:r>
          </a:p>
          <a:p>
            <a:r>
              <a:rPr lang="en-US" dirty="0" smtClean="0"/>
              <a:t>App web can access host web as long as it has appropriate permissions</a:t>
            </a:r>
          </a:p>
          <a:p>
            <a:r>
              <a:rPr lang="en-US" dirty="0" smtClean="0"/>
              <a:t>May call to other cross-domain resources using appropriate techniques such as cross-origin resource sharing (CORS) or a web proxy</a:t>
            </a:r>
          </a:p>
          <a:p>
            <a:endParaRPr lang="en-US" dirty="0"/>
          </a:p>
        </p:txBody>
      </p:sp>
      <p:sp>
        <p:nvSpPr>
          <p:cNvPr id="4" name="Date Placeholder 3"/>
          <p:cNvSpPr>
            <a:spLocks noGrp="1"/>
          </p:cNvSpPr>
          <p:nvPr>
            <p:ph type="dt" idx="10"/>
          </p:nvPr>
        </p:nvSpPr>
        <p:spPr/>
        <p:txBody>
          <a:bodyPr/>
          <a:lstStyle/>
          <a:p>
            <a:fld id="{78BBBD37-D011-4FCC-962E-2470062DE670}"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709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E50E453-F0F1-4F28-9386-D0CC835A3436}"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367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Provider-hosted</a:t>
            </a:r>
            <a:r>
              <a:rPr lang="en-US" baseline="0" dirty="0" smtClean="0"/>
              <a:t> apps can use “app only” permissions</a:t>
            </a:r>
          </a:p>
          <a:p>
            <a:r>
              <a:rPr lang="en-US" baseline="0" dirty="0" smtClean="0"/>
              <a:t>Update the App manifest to indicate this is OK</a:t>
            </a:r>
          </a:p>
          <a:p>
            <a:r>
              <a:rPr lang="en-US" baseline="0" dirty="0" smtClean="0"/>
              <a:t>Then you need an app-only token in code</a:t>
            </a:r>
            <a:endParaRPr lang="en-US" dirty="0"/>
          </a:p>
        </p:txBody>
      </p:sp>
      <p:sp>
        <p:nvSpPr>
          <p:cNvPr id="4" name="Date Placeholder 3"/>
          <p:cNvSpPr>
            <a:spLocks noGrp="1"/>
          </p:cNvSpPr>
          <p:nvPr>
            <p:ph type="dt" idx="10"/>
          </p:nvPr>
        </p:nvSpPr>
        <p:spPr/>
        <p:txBody>
          <a:bodyPr/>
          <a:lstStyle/>
          <a:p>
            <a:fld id="{C032A2CD-423F-467E-9AF6-DEA41E45D21C}"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2833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Studio supports both ASP.NET Web Forms and MVC5</a:t>
            </a:r>
          </a:p>
          <a:p>
            <a:endParaRPr lang="en-US" baseline="0" dirty="0" smtClean="0"/>
          </a:p>
          <a:p>
            <a:r>
              <a:rPr lang="en-US" baseline="0" dirty="0" smtClean="0"/>
              <a:t>On-premises authorization uses S2S</a:t>
            </a:r>
          </a:p>
          <a:p>
            <a:r>
              <a:rPr lang="en-US" baseline="0" dirty="0" smtClean="0"/>
              <a:t>Cloud authorization uses </a:t>
            </a:r>
            <a:r>
              <a:rPr lang="en-US" baseline="0" dirty="0" err="1" smtClean="0"/>
              <a:t>OAuth</a:t>
            </a:r>
            <a:r>
              <a:rPr lang="en-US" baseline="0" dirty="0" smtClean="0"/>
              <a:t> </a:t>
            </a:r>
          </a:p>
          <a:p>
            <a:endParaRPr lang="en-US" dirty="0" smtClean="0"/>
          </a:p>
          <a:p>
            <a:r>
              <a:rPr lang="en-US" dirty="0" smtClean="0"/>
              <a:t>The </a:t>
            </a:r>
            <a:r>
              <a:rPr lang="en-US" dirty="0" err="1" smtClean="0"/>
              <a:t>SharePointContextProvider</a:t>
            </a:r>
            <a:r>
              <a:rPr lang="en-US" dirty="0" smtClean="0"/>
              <a:t> simplifies token management</a:t>
            </a:r>
          </a:p>
          <a:p>
            <a:r>
              <a:rPr lang="en-US" dirty="0" smtClean="0"/>
              <a:t>Managed</a:t>
            </a:r>
            <a:r>
              <a:rPr lang="en-US" baseline="0" dirty="0" smtClean="0"/>
              <a:t> </a:t>
            </a:r>
            <a:r>
              <a:rPr lang="en-US" baseline="0" dirty="0" err="1" smtClean="0"/>
              <a:t>CSOm</a:t>
            </a:r>
            <a:r>
              <a:rPr lang="en-US" baseline="0" dirty="0" smtClean="0"/>
              <a:t> and </a:t>
            </a:r>
            <a:r>
              <a:rPr lang="en-US" baseline="0" dirty="0" err="1" smtClean="0"/>
              <a:t>RESt</a:t>
            </a:r>
            <a:r>
              <a:rPr lang="en-US" baseline="0" dirty="0" smtClean="0"/>
              <a:t> can be used directly from the server side</a:t>
            </a:r>
          </a:p>
          <a:p>
            <a:r>
              <a:rPr lang="en-US" baseline="0" dirty="0" smtClean="0"/>
              <a:t>The cross-domain library can be used from JavaScript</a:t>
            </a:r>
            <a:endParaRPr lang="en-US" dirty="0"/>
          </a:p>
        </p:txBody>
      </p:sp>
      <p:sp>
        <p:nvSpPr>
          <p:cNvPr id="4" name="Date Placeholder 3"/>
          <p:cNvSpPr>
            <a:spLocks noGrp="1"/>
          </p:cNvSpPr>
          <p:nvPr>
            <p:ph type="dt" idx="10"/>
          </p:nvPr>
        </p:nvSpPr>
        <p:spPr/>
        <p:txBody>
          <a:bodyPr/>
          <a:lstStyle/>
          <a:p>
            <a:fld id="{09D58FB4-9AD0-481B-8C84-A17E43C7859F}"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2801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err="1" smtClean="0"/>
              <a:t>Provider</a:t>
            </a:r>
            <a:r>
              <a:rPr lang="en-US" baseline="0" dirty="0" smtClean="0"/>
              <a:t> simplifies the management of context, and tokens</a:t>
            </a:r>
          </a:p>
          <a:p>
            <a:r>
              <a:rPr lang="en-US" dirty="0" smtClean="0"/>
              <a:t>It uses a cookie to store the </a:t>
            </a:r>
            <a:r>
              <a:rPr lang="en-US" dirty="0" err="1" smtClean="0"/>
              <a:t>CacheKey</a:t>
            </a:r>
            <a:r>
              <a:rPr lang="en-US" dirty="0" smtClean="0"/>
              <a:t>, and stores the actual token in session state on the server referenced by the cache key</a:t>
            </a:r>
          </a:p>
          <a:p>
            <a:r>
              <a:rPr lang="en-US" dirty="0" smtClean="0"/>
              <a:t>All of this improves performance and makes programming easier</a:t>
            </a:r>
            <a:endParaRPr lang="en-US" dirty="0"/>
          </a:p>
        </p:txBody>
      </p:sp>
      <p:sp>
        <p:nvSpPr>
          <p:cNvPr id="4" name="Date Placeholder 3"/>
          <p:cNvSpPr>
            <a:spLocks noGrp="1"/>
          </p:cNvSpPr>
          <p:nvPr>
            <p:ph type="dt" idx="10"/>
          </p:nvPr>
        </p:nvSpPr>
        <p:spPr/>
        <p:txBody>
          <a:bodyPr/>
          <a:lstStyle/>
          <a:p>
            <a:fld id="{89BD0C63-4500-46F0-B671-0411AD55F261}"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1834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ASP.NET Web Forms uses the </a:t>
            </a:r>
            <a:r>
              <a:rPr lang="en-US" dirty="0" err="1" smtClean="0"/>
              <a:t>PreInit</a:t>
            </a:r>
            <a:r>
              <a:rPr lang="en-US" dirty="0" smtClean="0"/>
              <a:t> method to validate the Context Token</a:t>
            </a:r>
          </a:p>
          <a:p>
            <a:r>
              <a:rPr lang="en-US" dirty="0" smtClean="0"/>
              <a:t>Notice how it will redirect if the token is not valid</a:t>
            </a:r>
          </a:p>
          <a:p>
            <a:endParaRPr lang="en-US" dirty="0" smtClean="0"/>
          </a:p>
          <a:p>
            <a:r>
              <a:rPr lang="en-US" dirty="0" smtClean="0"/>
              <a:t>ASP.NET MVC 5 uses a filter to run essentially the same code</a:t>
            </a:r>
          </a:p>
          <a:p>
            <a:r>
              <a:rPr lang="en-US" dirty="0" smtClean="0"/>
              <a:t>Notice how the</a:t>
            </a:r>
            <a:r>
              <a:rPr lang="en-US" baseline="0" dirty="0" smtClean="0"/>
              <a:t> filter attribute is applied to the controller</a:t>
            </a:r>
            <a:endParaRPr lang="en-US" dirty="0"/>
          </a:p>
        </p:txBody>
      </p:sp>
      <p:sp>
        <p:nvSpPr>
          <p:cNvPr id="4" name="Date Placeholder 3"/>
          <p:cNvSpPr>
            <a:spLocks noGrp="1"/>
          </p:cNvSpPr>
          <p:nvPr>
            <p:ph type="dt" idx="10"/>
          </p:nvPr>
        </p:nvSpPr>
        <p:spPr/>
        <p:txBody>
          <a:bodyPr/>
          <a:lstStyle/>
          <a:p>
            <a:fld id="{71F2E3B6-EB4C-45C4-A447-56FB08D12314}"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5021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C5A2A3EB-BE87-4080-97A4-5341D2051EE4}"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9433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SharePointAcsContext</a:t>
            </a:r>
            <a:r>
              <a:rPr lang="en-US" dirty="0" smtClean="0"/>
              <a:t> and </a:t>
            </a:r>
            <a:r>
              <a:rPr lang="en-US" dirty="0" err="1" smtClean="0"/>
              <a:t>SharePointHightTrustContext</a:t>
            </a:r>
            <a:r>
              <a:rPr lang="en-US" dirty="0" smtClean="0"/>
              <a:t> both inherit from </a:t>
            </a:r>
            <a:r>
              <a:rPr lang="en-US" dirty="0" err="1" smtClean="0"/>
              <a:t>SharePointContext</a:t>
            </a:r>
            <a:endParaRPr lang="en-US" dirty="0" smtClean="0"/>
          </a:p>
          <a:p>
            <a:r>
              <a:rPr lang="en-US" dirty="0" smtClean="0"/>
              <a:t>This means that the same code works in both cloud and on-premises environments</a:t>
            </a:r>
            <a:endParaRPr lang="en-US" dirty="0"/>
          </a:p>
        </p:txBody>
      </p:sp>
      <p:sp>
        <p:nvSpPr>
          <p:cNvPr id="4" name="Date Placeholder 3"/>
          <p:cNvSpPr>
            <a:spLocks noGrp="1"/>
          </p:cNvSpPr>
          <p:nvPr>
            <p:ph type="dt" idx="10"/>
          </p:nvPr>
        </p:nvSpPr>
        <p:spPr/>
        <p:txBody>
          <a:bodyPr/>
          <a:lstStyle/>
          <a:p>
            <a:fld id="{978E40F9-06EC-432F-9301-2E07F244FD92}"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87749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SharePointContext</a:t>
            </a:r>
            <a:r>
              <a:rPr lang="en-US" baseline="0" dirty="0" smtClean="0"/>
              <a:t> makes it easy to get the tokens you need</a:t>
            </a:r>
            <a:endParaRPr lang="en-US" dirty="0"/>
          </a:p>
        </p:txBody>
      </p:sp>
      <p:sp>
        <p:nvSpPr>
          <p:cNvPr id="4" name="Date Placeholder 3"/>
          <p:cNvSpPr>
            <a:spLocks noGrp="1"/>
          </p:cNvSpPr>
          <p:nvPr>
            <p:ph type="dt" idx="10"/>
          </p:nvPr>
        </p:nvSpPr>
        <p:spPr/>
        <p:txBody>
          <a:bodyPr/>
          <a:lstStyle/>
          <a:p>
            <a:fld id="{20E03D06-7C91-4981-946C-5F87F4FCF9AD}"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8010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4EE102F-BBA5-47B5-B3E7-AF35CCCF9F4D}"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6806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 remote web, it’s nice to have it borrow some of the characteristics of the host web</a:t>
            </a:r>
          </a:p>
          <a:p>
            <a:r>
              <a:rPr lang="en-US" dirty="0" smtClean="0"/>
              <a:t>This way, it doesn’t surprise</a:t>
            </a:r>
            <a:r>
              <a:rPr lang="en-US" baseline="0" dirty="0" smtClean="0"/>
              <a:t> the user by changing the UI drastically</a:t>
            </a:r>
            <a:endParaRPr lang="en-US" dirty="0"/>
          </a:p>
        </p:txBody>
      </p:sp>
      <p:sp>
        <p:nvSpPr>
          <p:cNvPr id="4" name="Date Placeholder 3"/>
          <p:cNvSpPr>
            <a:spLocks noGrp="1"/>
          </p:cNvSpPr>
          <p:nvPr>
            <p:ph type="dt" idx="10"/>
          </p:nvPr>
        </p:nvSpPr>
        <p:spPr/>
        <p:txBody>
          <a:bodyPr/>
          <a:lstStyle/>
          <a:p>
            <a:fld id="{14FCA8DF-D437-4F44-A7FA-1D633C225705}"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160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div tag</a:t>
            </a:r>
          </a:p>
          <a:p>
            <a:r>
              <a:rPr lang="en-US" dirty="0" smtClean="0"/>
              <a:t>Use the attributes data-</a:t>
            </a:r>
            <a:r>
              <a:rPr lang="en-US" dirty="0" err="1" smtClean="0"/>
              <a:t>ms</a:t>
            </a:r>
            <a:r>
              <a:rPr lang="en-US" dirty="0" smtClean="0"/>
              <a:t>-control and data-</a:t>
            </a:r>
            <a:r>
              <a:rPr lang="en-US" dirty="0" err="1" smtClean="0"/>
              <a:t>ms</a:t>
            </a:r>
            <a:r>
              <a:rPr lang="en-US" dirty="0" smtClean="0"/>
              <a:t>-options</a:t>
            </a:r>
          </a:p>
          <a:p>
            <a:r>
              <a:rPr lang="en-US" dirty="0" smtClean="0"/>
              <a:t>The chrome control will look for these attributes and render itself in this div</a:t>
            </a:r>
            <a:endParaRPr lang="en-US" dirty="0"/>
          </a:p>
        </p:txBody>
      </p:sp>
      <p:sp>
        <p:nvSpPr>
          <p:cNvPr id="4" name="Date Placeholder 3"/>
          <p:cNvSpPr>
            <a:spLocks noGrp="1"/>
          </p:cNvSpPr>
          <p:nvPr>
            <p:ph type="dt" idx="10"/>
          </p:nvPr>
        </p:nvSpPr>
        <p:spPr/>
        <p:txBody>
          <a:bodyPr/>
          <a:lstStyle/>
          <a:p>
            <a:fld id="{A889F05F-80B9-41D3-BF23-A8E444F74255}"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217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 new chrome control is created in code</a:t>
            </a:r>
          </a:p>
          <a:p>
            <a:r>
              <a:rPr lang="en-US" dirty="0" smtClean="0"/>
              <a:t>When created, it</a:t>
            </a:r>
            <a:r>
              <a:rPr lang="en-US" baseline="0" dirty="0" smtClean="0"/>
              <a:t> expects you to supply the options and the ID of the div where it should render</a:t>
            </a:r>
          </a:p>
          <a:p>
            <a:r>
              <a:rPr lang="en-US" baseline="0" dirty="0" smtClean="0"/>
              <a:t>Then it renders itself in the div</a:t>
            </a:r>
            <a:endParaRPr lang="en-US" dirty="0"/>
          </a:p>
        </p:txBody>
      </p:sp>
      <p:sp>
        <p:nvSpPr>
          <p:cNvPr id="4" name="Date Placeholder 3"/>
          <p:cNvSpPr>
            <a:spLocks noGrp="1"/>
          </p:cNvSpPr>
          <p:nvPr>
            <p:ph type="dt" idx="10"/>
          </p:nvPr>
        </p:nvSpPr>
        <p:spPr/>
        <p:txBody>
          <a:bodyPr/>
          <a:lstStyle/>
          <a:p>
            <a:fld id="{312D89D2-8BAD-4162-8E57-B687236DD4F5}"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80734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event handler infrastructure follows the same pattern as</a:t>
            </a:r>
            <a:r>
              <a:rPr lang="en-US" baseline="0" dirty="0" smtClean="0"/>
              <a:t> the in-process handlers of old</a:t>
            </a:r>
          </a:p>
          <a:p>
            <a:r>
              <a:rPr lang="en-US" baseline="0" dirty="0" smtClean="0"/>
              <a:t>We have both “before” and “after” event</a:t>
            </a:r>
          </a:p>
          <a:p>
            <a:r>
              <a:rPr lang="en-US" baseline="0" dirty="0" smtClean="0"/>
              <a:t>These are also known as “ING” and “ED” events like “</a:t>
            </a:r>
            <a:r>
              <a:rPr lang="en-US" baseline="0" dirty="0" err="1" smtClean="0"/>
              <a:t>ItemAdding</a:t>
            </a:r>
            <a:r>
              <a:rPr lang="en-US" baseline="0" dirty="0" smtClean="0"/>
              <a:t>” and “</a:t>
            </a:r>
            <a:r>
              <a:rPr lang="en-US" baseline="0" dirty="0" err="1" smtClean="0"/>
              <a:t>ItemAdded</a:t>
            </a:r>
            <a:r>
              <a:rPr lang="en-US" baseline="0" dirty="0" smtClean="0"/>
              <a:t>”</a:t>
            </a:r>
          </a:p>
          <a:p>
            <a:r>
              <a:rPr lang="en-US" baseline="0" dirty="0" smtClean="0"/>
              <a:t>Two-way events are synchronous</a:t>
            </a:r>
            <a:endParaRPr lang="en-US" dirty="0"/>
          </a:p>
        </p:txBody>
      </p:sp>
      <p:sp>
        <p:nvSpPr>
          <p:cNvPr id="4" name="Date Placeholder 3"/>
          <p:cNvSpPr>
            <a:spLocks noGrp="1"/>
          </p:cNvSpPr>
          <p:nvPr>
            <p:ph type="dt" idx="10"/>
          </p:nvPr>
        </p:nvSpPr>
        <p:spPr/>
        <p:txBody>
          <a:bodyPr/>
          <a:lstStyle/>
          <a:p>
            <a:fld id="{381A498E-1F91-490C-B0FC-CB0211CC8B4D}"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4756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as of this writing, the Visual tooling only supports ACS strings</a:t>
            </a:r>
          </a:p>
          <a:p>
            <a:r>
              <a:rPr lang="en-US" dirty="0" smtClean="0"/>
              <a:t>The Azure interface only creates SAS</a:t>
            </a:r>
            <a:r>
              <a:rPr lang="en-US" baseline="0" dirty="0" smtClean="0"/>
              <a:t> strings</a:t>
            </a:r>
          </a:p>
          <a:p>
            <a:r>
              <a:rPr lang="en-US" baseline="0" dirty="0" smtClean="0"/>
              <a:t>So, you have to use PowerShell</a:t>
            </a:r>
          </a:p>
          <a:p>
            <a:endParaRPr lang="en-US" baseline="0" dirty="0" smtClean="0"/>
          </a:p>
          <a:p>
            <a:pPr marL="228600" indent="-228600">
              <a:buAutoNum type="arabicPeriod"/>
            </a:pPr>
            <a:r>
              <a:rPr lang="en-US" baseline="0" dirty="0" smtClean="0"/>
              <a:t>Download and Install Azure PowerShell environment</a:t>
            </a:r>
          </a:p>
          <a:p>
            <a:pPr marL="228600" indent="-228600">
              <a:buAutoNum type="arabicPeriod"/>
            </a:pPr>
            <a:r>
              <a:rPr lang="en-US" baseline="0" dirty="0" smtClean="0"/>
              <a:t>Open PS window</a:t>
            </a:r>
          </a:p>
          <a:p>
            <a:pPr marL="228600" indent="-228600">
              <a:buAutoNum type="arabicPeriod"/>
            </a:pPr>
            <a:r>
              <a:rPr lang="en-US" baseline="0" dirty="0" smtClean="0"/>
              <a:t>Add-</a:t>
            </a:r>
            <a:r>
              <a:rPr lang="en-US" baseline="0" dirty="0" err="1" smtClean="0"/>
              <a:t>AzureAccount</a:t>
            </a:r>
            <a:r>
              <a:rPr lang="en-US" baseline="0" dirty="0" smtClean="0"/>
              <a:t> to sign in</a:t>
            </a:r>
          </a:p>
          <a:p>
            <a:pPr marL="228600" indent="-228600">
              <a:buAutoNum type="arabicPeriod"/>
            </a:pPr>
            <a:r>
              <a:rPr lang="en-US" baseline="0" dirty="0" smtClean="0"/>
              <a:t>New-</a:t>
            </a:r>
            <a:r>
              <a:rPr lang="en-US" baseline="0" dirty="0" err="1" smtClean="0"/>
              <a:t>AzureSBNamespace</a:t>
            </a:r>
            <a:r>
              <a:rPr lang="en-US" baseline="0" dirty="0" smtClean="0"/>
              <a:t> –Name “</a:t>
            </a:r>
            <a:r>
              <a:rPr lang="en-US" baseline="0" dirty="0" err="1" smtClean="0"/>
              <a:t>myns</a:t>
            </a:r>
            <a:r>
              <a:rPr lang="en-US" baseline="0" dirty="0" smtClean="0"/>
              <a:t>”  -Location “Central US”</a:t>
            </a:r>
          </a:p>
          <a:p>
            <a:pPr marL="228600" indent="-228600">
              <a:buAutoNum type="arabicPeriod"/>
            </a:pPr>
            <a:r>
              <a:rPr lang="en-US" baseline="0" dirty="0" smtClean="0"/>
              <a:t>Results in an ACS string copy this </a:t>
            </a:r>
            <a:r>
              <a:rPr lang="en-US" baseline="0" smtClean="0"/>
              <a:t>to Visual Studio</a:t>
            </a:r>
            <a:endParaRPr lang="en-US" dirty="0"/>
          </a:p>
        </p:txBody>
      </p:sp>
      <p:sp>
        <p:nvSpPr>
          <p:cNvPr id="4" name="Date Placeholder 3"/>
          <p:cNvSpPr>
            <a:spLocks noGrp="1"/>
          </p:cNvSpPr>
          <p:nvPr>
            <p:ph type="dt" idx="10"/>
          </p:nvPr>
        </p:nvSpPr>
        <p:spPr/>
        <p:txBody>
          <a:bodyPr/>
          <a:lstStyle/>
          <a:p>
            <a:fld id="{0CB62432-FFB8-4D94-9C18-5F90CD76F83D}"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130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 Office 365 Developer Site makes it easier to get set up and start creating, testing, and deploying your apps for Office and SharePoint more quickly. Office 365 enterprise (E3 or E4) subscriptions include a site template you can use to create a Developer Site.</a:t>
            </a:r>
            <a:endParaRPr lang="en-US" dirty="0"/>
          </a:p>
        </p:txBody>
      </p:sp>
      <p:sp>
        <p:nvSpPr>
          <p:cNvPr id="4" name="Date Placeholder 3"/>
          <p:cNvSpPr>
            <a:spLocks noGrp="1"/>
          </p:cNvSpPr>
          <p:nvPr>
            <p:ph type="dt" idx="10"/>
          </p:nvPr>
        </p:nvSpPr>
        <p:spPr/>
        <p:txBody>
          <a:bodyPr/>
          <a:lstStyle/>
          <a:p>
            <a:fld id="{4692986F-2699-409F-8A21-4F1A3E24BE62}"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10</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235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As a SharePoint Online admin, you can create an App Catalog site to make internally developed custom apps available for users to install when they browse apps under the </a:t>
            </a:r>
            <a:r>
              <a:rPr lang="en-US" b="1" dirty="0" smtClean="0">
                <a:effectLst/>
              </a:rPr>
              <a:t>From Your Organization</a:t>
            </a:r>
            <a:r>
              <a:rPr lang="en-US" dirty="0" smtClean="0">
                <a:effectLst/>
              </a:rPr>
              <a:t> filter on the Site Contents page. Site owners can then add these apps to customize sites with specific functionality or to display information. </a:t>
            </a:r>
          </a:p>
          <a:p>
            <a:r>
              <a:rPr lang="en-US" dirty="0" smtClean="0"/>
              <a:t>After an App Catalog site has been created, you can use it to upload any custom apps that your organization has developed. Uploading custom apps is not much more complicated than uploading a document to a library and setting some properties. You can also use the App Catalog site to do things like install custom or third-party apps on sites for users (also called app deployment). You can also manage app requests from users.</a:t>
            </a:r>
          </a:p>
          <a:p>
            <a:endParaRPr lang="en-US" dirty="0"/>
          </a:p>
        </p:txBody>
      </p:sp>
      <p:sp>
        <p:nvSpPr>
          <p:cNvPr id="4" name="Date Placeholder 3"/>
          <p:cNvSpPr>
            <a:spLocks noGrp="1"/>
          </p:cNvSpPr>
          <p:nvPr>
            <p:ph type="dt" idx="10"/>
          </p:nvPr>
        </p:nvSpPr>
        <p:spPr/>
        <p:txBody>
          <a:bodyPr/>
          <a:lstStyle/>
          <a:p>
            <a:fld id="{EC07A5DE-1429-409E-95F7-F13CDA16C6E2}"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1471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required to link the Office 365 Directory to an Azure subscription</a:t>
            </a:r>
          </a:p>
          <a:p>
            <a:r>
              <a:rPr lang="en-US" dirty="0" smtClean="0"/>
              <a:t>for simply creating provider-hosted apps, but it makes life a bit easier</a:t>
            </a:r>
          </a:p>
          <a:p>
            <a:r>
              <a:rPr lang="en-US" dirty="0" smtClean="0"/>
              <a:t>and opens up the ability to call into Office 365 from other applications.</a:t>
            </a:r>
          </a:p>
          <a:p>
            <a:endParaRPr lang="en-US" dirty="0"/>
          </a:p>
        </p:txBody>
      </p:sp>
      <p:sp>
        <p:nvSpPr>
          <p:cNvPr id="4" name="Date Placeholder 3"/>
          <p:cNvSpPr>
            <a:spLocks noGrp="1"/>
          </p:cNvSpPr>
          <p:nvPr>
            <p:ph type="dt" idx="10"/>
          </p:nvPr>
        </p:nvSpPr>
        <p:spPr/>
        <p:txBody>
          <a:bodyPr/>
          <a:lstStyle/>
          <a:p>
            <a:fld id="{BBA7F52A-B8F7-43B0-8B42-741D53CB577A}"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136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adding an Office 365 account as an Azure administrator,</a:t>
            </a:r>
          </a:p>
          <a:p>
            <a:r>
              <a:rPr lang="en-US" dirty="0" smtClean="0"/>
              <a:t>you can use a single account for managing both subscriptions</a:t>
            </a:r>
            <a:endParaRPr lang="en-US" dirty="0"/>
          </a:p>
        </p:txBody>
      </p:sp>
      <p:sp>
        <p:nvSpPr>
          <p:cNvPr id="4" name="Date Placeholder 3"/>
          <p:cNvSpPr>
            <a:spLocks noGrp="1"/>
          </p:cNvSpPr>
          <p:nvPr>
            <p:ph type="dt" idx="10"/>
          </p:nvPr>
        </p:nvSpPr>
        <p:spPr/>
        <p:txBody>
          <a:bodyPr/>
          <a:lstStyle/>
          <a:p>
            <a:fld id="{4B1490A0-601F-404D-B7DA-4F4F3A8C8BB1}"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181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If you are a software developer who creates apps that support or enhance Microsoft technologies, such as Microsoft SharePoint, Microsoft Office, and Azure, you can use the Seller Dashboard to submit and distribute your apps to Microsoft marketplaces.</a:t>
            </a:r>
            <a:endParaRPr lang="en-US" dirty="0"/>
          </a:p>
        </p:txBody>
      </p:sp>
      <p:sp>
        <p:nvSpPr>
          <p:cNvPr id="4" name="Date Placeholder 3"/>
          <p:cNvSpPr>
            <a:spLocks noGrp="1"/>
          </p:cNvSpPr>
          <p:nvPr>
            <p:ph type="dt" idx="10"/>
          </p:nvPr>
        </p:nvSpPr>
        <p:spPr/>
        <p:txBody>
          <a:bodyPr/>
          <a:lstStyle/>
          <a:p>
            <a:fld id="{52399918-EEB6-4F99-B0AF-2A7FFCFDFFF9}" type="datetime1">
              <a:rPr lang="en-US" smtClean="0"/>
              <a:t>6/9/2015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559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6/9/2015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95098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758185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3" y="3775167"/>
            <a:ext cx="11357896"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6053" y="2942705"/>
            <a:ext cx="11357896"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809608304"/>
      </p:ext>
    </p:extLst>
  </p:cSld>
  <p:clrMapOvr>
    <a:masterClrMapping/>
  </p:clrMapOvr>
  <p:transition>
    <p:fade/>
  </p:transition>
  <p:timing>
    <p:tnLst>
      <p:par>
        <p:cT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Tree>
    <p:extLst>
      <p:ext uri="{BB962C8B-B14F-4D97-AF65-F5344CB8AC3E}">
        <p14:creationId xmlns:p14="http://schemas.microsoft.com/office/powerpoint/2010/main" val="2987042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Tree>
    <p:extLst>
      <p:ext uri="{BB962C8B-B14F-4D97-AF65-F5344CB8AC3E}">
        <p14:creationId xmlns:p14="http://schemas.microsoft.com/office/powerpoint/2010/main" val="403483490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744" y="3117273"/>
            <a:ext cx="10723469"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56656459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4" y="2312128"/>
            <a:ext cx="11125821"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1511930431"/>
      </p:ext>
    </p:extLst>
  </p:cSld>
  <p:clrMapOvr>
    <a:masterClrMapping/>
  </p:clrMapOvr>
  <p:transition>
    <p:fade/>
  </p:transition>
  <p:timing>
    <p:tnLst>
      <p:par>
        <p:cT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155841810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1"/>
            <a:ext cx="11653523"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161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1" r:id="rId14"/>
    <p:sldLayoutId id="2147483672" r:id="rId15"/>
    <p:sldLayoutId id="2147483673" r:id="rId16"/>
    <p:sldLayoutId id="2147483674" r:id="rId17"/>
    <p:sldLayoutId id="2147483676" r:id="rId18"/>
    <p:sldLayoutId id="2147483677" r:id="rId19"/>
    <p:sldLayoutId id="2147483678" r:id="rId2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visualstudio.com/en-us/downloads/visual-studio-2015-downloads-vs.aspx" TargetMode="Externa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89709" y="1866900"/>
            <a:ext cx="11149013" cy="4751388"/>
          </a:xfrm>
        </p:spPr>
        <p:txBody>
          <a:bodyPr/>
          <a:lstStyle/>
          <a:p>
            <a:r>
              <a:rPr lang="en-US" dirty="0" smtClean="0">
                <a:solidFill>
                  <a:schemeClr val="bg1"/>
                </a:solidFill>
              </a:rPr>
              <a:t>Required for remote app development</a:t>
            </a:r>
          </a:p>
          <a:p>
            <a:r>
              <a:rPr lang="en-US" dirty="0" smtClean="0">
                <a:solidFill>
                  <a:schemeClr val="bg1"/>
                </a:solidFill>
              </a:rPr>
              <a:t>Created automatically if you sign up for an Office 365 Developer Site</a:t>
            </a:r>
          </a:p>
          <a:p>
            <a:r>
              <a:rPr lang="en-US" dirty="0" smtClean="0">
                <a:solidFill>
                  <a:schemeClr val="bg1"/>
                </a:solidFill>
              </a:rPr>
              <a:t>Use the Developer Site template to create a new Site Collection in an existing tenancy</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Developer Site Collection</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a:blip r:embed="rId3"/>
          <a:stretch>
            <a:fillRect/>
          </a:stretch>
        </p:blipFill>
        <p:spPr>
          <a:xfrm>
            <a:off x="5636029" y="3643100"/>
            <a:ext cx="4771528" cy="2975188"/>
          </a:xfrm>
          <a:prstGeom prst="rect">
            <a:avLst/>
          </a:prstGeom>
        </p:spPr>
      </p:pic>
    </p:spTree>
    <p:extLst>
      <p:ext uri="{BB962C8B-B14F-4D97-AF65-F5344CB8AC3E}">
        <p14:creationId xmlns:p14="http://schemas.microsoft.com/office/powerpoint/2010/main" val="10972153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64771" y="1835150"/>
            <a:ext cx="11149013" cy="4783138"/>
          </a:xfrm>
        </p:spPr>
        <p:txBody>
          <a:bodyPr/>
          <a:lstStyle/>
          <a:p>
            <a:r>
              <a:rPr lang="en-US" dirty="0" smtClean="0">
                <a:solidFill>
                  <a:schemeClr val="bg1"/>
                </a:solidFill>
              </a:rPr>
              <a:t>Required to publish apps</a:t>
            </a:r>
          </a:p>
          <a:p>
            <a:r>
              <a:rPr lang="en-US" dirty="0" smtClean="0">
                <a:solidFill>
                  <a:schemeClr val="bg1"/>
                </a:solidFill>
              </a:rPr>
              <a:t>Create in the SharePoint Admin Center Apps/App Catalog</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Catalog</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11</a:t>
            </a:fld>
            <a:endParaRPr lang="en-US" dirty="0"/>
          </a:p>
        </p:txBody>
      </p:sp>
      <p:pic>
        <p:nvPicPr>
          <p:cNvPr id="5" name="Picture 4"/>
          <p:cNvPicPr>
            <a:picLocks noChangeAspect="1"/>
          </p:cNvPicPr>
          <p:nvPr/>
        </p:nvPicPr>
        <p:blipFill>
          <a:blip r:embed="rId3"/>
          <a:stretch>
            <a:fillRect/>
          </a:stretch>
        </p:blipFill>
        <p:spPr>
          <a:xfrm>
            <a:off x="4912822" y="2970909"/>
            <a:ext cx="6658454" cy="3647379"/>
          </a:xfrm>
          <a:prstGeom prst="rect">
            <a:avLst/>
          </a:prstGeom>
        </p:spPr>
      </p:pic>
    </p:spTree>
    <p:extLst>
      <p:ext uri="{BB962C8B-B14F-4D97-AF65-F5344CB8AC3E}">
        <p14:creationId xmlns:p14="http://schemas.microsoft.com/office/powerpoint/2010/main" val="7831619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14894" y="1747837"/>
            <a:ext cx="11149013" cy="4760913"/>
          </a:xfrm>
        </p:spPr>
        <p:txBody>
          <a:bodyPr/>
          <a:lstStyle/>
          <a:p>
            <a:r>
              <a:rPr lang="en-US" dirty="0" smtClean="0">
                <a:solidFill>
                  <a:schemeClr val="bg1"/>
                </a:solidFill>
              </a:rPr>
              <a:t>90-Day Trial VS 2013</a:t>
            </a:r>
            <a:endParaRPr lang="en-US" dirty="0">
              <a:solidFill>
                <a:schemeClr val="bg1"/>
              </a:solidFill>
            </a:endParaRPr>
          </a:p>
          <a:p>
            <a:pPr lvl="1"/>
            <a:r>
              <a:rPr lang="en-US" sz="2000" u="sng" dirty="0" smtClean="0">
                <a:solidFill>
                  <a:schemeClr val="bg1"/>
                </a:solidFill>
              </a:rPr>
              <a:t>http</a:t>
            </a:r>
            <a:r>
              <a:rPr lang="en-US" sz="2000" u="sng" dirty="0">
                <a:solidFill>
                  <a:schemeClr val="bg1"/>
                </a:solidFill>
              </a:rPr>
              <a:t>://www.visualstudio.com/en-us/downloads/download-visual-studio-vs.aspx</a:t>
            </a:r>
          </a:p>
          <a:p>
            <a:r>
              <a:rPr lang="en-US" dirty="0" smtClean="0">
                <a:solidFill>
                  <a:schemeClr val="bg1"/>
                </a:solidFill>
              </a:rPr>
              <a:t>RC VS 2015</a:t>
            </a:r>
          </a:p>
          <a:p>
            <a:pPr marL="685800" lvl="2">
              <a:spcBef>
                <a:spcPts val="1000"/>
              </a:spcBef>
            </a:pPr>
            <a:r>
              <a:rPr lang="en-US" u="sng" dirty="0">
                <a:solidFill>
                  <a:schemeClr val="bg1"/>
                </a:solidFill>
                <a:hlinkClick r:id="rId2"/>
              </a:rPr>
              <a:t>https://www.visualstudio.com/en-us/downloads/visual-studio-2015-downloads-vs.aspx</a:t>
            </a:r>
            <a:endParaRPr lang="en-US" u="sng" dirty="0">
              <a:solidFill>
                <a:schemeClr val="bg1"/>
              </a:solidFill>
            </a:endParaRPr>
          </a:p>
          <a:p>
            <a:pPr lvl="1"/>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Visual Studio 2013 / 2015</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12</a:t>
            </a:fld>
            <a:endParaRPr lang="en-US" dirty="0"/>
          </a:p>
        </p:txBody>
      </p:sp>
      <p:pic>
        <p:nvPicPr>
          <p:cNvPr id="8" name="Picture 7"/>
          <p:cNvPicPr>
            <a:picLocks noChangeAspect="1"/>
          </p:cNvPicPr>
          <p:nvPr/>
        </p:nvPicPr>
        <p:blipFill>
          <a:blip r:embed="rId3"/>
          <a:stretch>
            <a:fillRect/>
          </a:stretch>
        </p:blipFill>
        <p:spPr>
          <a:xfrm>
            <a:off x="2362742" y="4128293"/>
            <a:ext cx="3626036" cy="1193861"/>
          </a:xfrm>
          <a:prstGeom prst="rect">
            <a:avLst/>
          </a:prstGeom>
        </p:spPr>
      </p:pic>
      <p:pic>
        <p:nvPicPr>
          <p:cNvPr id="9" name="Picture 8"/>
          <p:cNvPicPr>
            <a:picLocks noChangeAspect="1"/>
          </p:cNvPicPr>
          <p:nvPr/>
        </p:nvPicPr>
        <p:blipFill>
          <a:blip r:embed="rId4"/>
          <a:stretch>
            <a:fillRect/>
          </a:stretch>
        </p:blipFill>
        <p:spPr>
          <a:xfrm>
            <a:off x="6403080" y="4875323"/>
            <a:ext cx="3359323" cy="1263715"/>
          </a:xfrm>
          <a:prstGeom prst="rect">
            <a:avLst/>
          </a:prstGeom>
        </p:spPr>
      </p:pic>
    </p:spTree>
    <p:extLst>
      <p:ext uri="{BB962C8B-B14F-4D97-AF65-F5344CB8AC3E}">
        <p14:creationId xmlns:p14="http://schemas.microsoft.com/office/powerpoint/2010/main" val="28037714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73083" y="1569546"/>
            <a:ext cx="11149013" cy="5170488"/>
          </a:xfrm>
        </p:spPr>
        <p:txBody>
          <a:bodyPr/>
          <a:lstStyle/>
          <a:p>
            <a:r>
              <a:rPr lang="en-US" dirty="0" smtClean="0">
                <a:solidFill>
                  <a:schemeClr val="bg1"/>
                </a:solidFill>
              </a:rPr>
              <a:t>(Not Obligatory)</a:t>
            </a:r>
          </a:p>
          <a:p>
            <a:r>
              <a:rPr lang="en-US" dirty="0" smtClean="0">
                <a:solidFill>
                  <a:schemeClr val="bg1"/>
                </a:solidFill>
              </a:rPr>
              <a:t>Log </a:t>
            </a:r>
            <a:r>
              <a:rPr lang="en-US" dirty="0">
                <a:solidFill>
                  <a:schemeClr val="bg1"/>
                </a:solidFill>
              </a:rPr>
              <a:t>into </a:t>
            </a:r>
            <a:r>
              <a:rPr lang="en-US" dirty="0" smtClean="0">
                <a:solidFill>
                  <a:schemeClr val="bg1"/>
                </a:solidFill>
              </a:rPr>
              <a:t>Microsoft </a:t>
            </a:r>
            <a:r>
              <a:rPr lang="en-US" dirty="0">
                <a:solidFill>
                  <a:schemeClr val="bg1"/>
                </a:solidFill>
              </a:rPr>
              <a:t>Azure subscription as </a:t>
            </a:r>
            <a:r>
              <a:rPr lang="en-US" dirty="0" smtClean="0">
                <a:solidFill>
                  <a:schemeClr val="bg1"/>
                </a:solidFill>
              </a:rPr>
              <a:t>administrator</a:t>
            </a:r>
            <a:endParaRPr lang="en-US" dirty="0">
              <a:solidFill>
                <a:schemeClr val="bg1"/>
              </a:solidFill>
            </a:endParaRPr>
          </a:p>
          <a:p>
            <a:r>
              <a:rPr lang="en-US" dirty="0">
                <a:solidFill>
                  <a:schemeClr val="bg1"/>
                </a:solidFill>
              </a:rPr>
              <a:t>Click on the Active Directory link.  </a:t>
            </a:r>
          </a:p>
          <a:p>
            <a:r>
              <a:rPr lang="en-US" dirty="0">
                <a:solidFill>
                  <a:schemeClr val="bg1"/>
                </a:solidFill>
              </a:rPr>
              <a:t>Click </a:t>
            </a:r>
            <a:r>
              <a:rPr lang="en-US" dirty="0" smtClean="0">
                <a:solidFill>
                  <a:schemeClr val="bg1"/>
                </a:solidFill>
              </a:rPr>
              <a:t>New&gt;Active Directory&gt;Directory&gt;Custom </a:t>
            </a:r>
            <a:r>
              <a:rPr lang="en-US" dirty="0">
                <a:solidFill>
                  <a:schemeClr val="bg1"/>
                </a:solidFill>
              </a:rPr>
              <a:t>Create</a:t>
            </a:r>
          </a:p>
          <a:p>
            <a:r>
              <a:rPr lang="en-US" dirty="0">
                <a:solidFill>
                  <a:schemeClr val="bg1"/>
                </a:solidFill>
              </a:rPr>
              <a:t>Select to Add an Existing Directory</a:t>
            </a:r>
          </a:p>
          <a:p>
            <a:r>
              <a:rPr lang="en-US" dirty="0">
                <a:solidFill>
                  <a:schemeClr val="bg1"/>
                </a:solidFill>
              </a:rPr>
              <a:t>Follow the steps to add an existing directory</a:t>
            </a:r>
          </a:p>
          <a:p>
            <a:endParaRPr lang="en-US" dirty="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Link Office 365 and Azure</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13</a:t>
            </a:fld>
            <a:endParaRPr lang="en-US" dirty="0"/>
          </a:p>
        </p:txBody>
      </p:sp>
    </p:spTree>
    <p:extLst>
      <p:ext uri="{BB962C8B-B14F-4D97-AF65-F5344CB8AC3E}">
        <p14:creationId xmlns:p14="http://schemas.microsoft.com/office/powerpoint/2010/main" val="42133842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72836" y="2154381"/>
            <a:ext cx="11149013" cy="4548188"/>
          </a:xfrm>
        </p:spPr>
        <p:txBody>
          <a:bodyPr/>
          <a:lstStyle/>
          <a:p>
            <a:r>
              <a:rPr lang="en-US" dirty="0">
                <a:solidFill>
                  <a:schemeClr val="bg1"/>
                </a:solidFill>
              </a:rPr>
              <a:t>Log into an existing Microsoft Azure </a:t>
            </a:r>
            <a:r>
              <a:rPr lang="en-US" dirty="0" smtClean="0">
                <a:solidFill>
                  <a:schemeClr val="bg1"/>
                </a:solidFill>
              </a:rPr>
              <a:t>as administrator</a:t>
            </a:r>
            <a:endParaRPr lang="en-US" dirty="0">
              <a:solidFill>
                <a:schemeClr val="bg1"/>
              </a:solidFill>
            </a:endParaRPr>
          </a:p>
          <a:p>
            <a:r>
              <a:rPr lang="en-US" dirty="0">
                <a:solidFill>
                  <a:schemeClr val="bg1"/>
                </a:solidFill>
              </a:rPr>
              <a:t>Click the Settings link</a:t>
            </a:r>
          </a:p>
          <a:p>
            <a:r>
              <a:rPr lang="en-US" dirty="0">
                <a:solidFill>
                  <a:schemeClr val="bg1"/>
                </a:solidFill>
              </a:rPr>
              <a:t>Click Administrators</a:t>
            </a:r>
          </a:p>
          <a:p>
            <a:r>
              <a:rPr lang="en-US" dirty="0">
                <a:solidFill>
                  <a:schemeClr val="bg1"/>
                </a:solidFill>
              </a:rPr>
              <a:t>Click Add</a:t>
            </a:r>
          </a:p>
          <a:p>
            <a:r>
              <a:rPr lang="en-US" dirty="0">
                <a:solidFill>
                  <a:schemeClr val="bg1"/>
                </a:solidFill>
              </a:rPr>
              <a:t>Add the Organizational Account from </a:t>
            </a:r>
            <a:r>
              <a:rPr lang="en-US" dirty="0" smtClean="0">
                <a:solidFill>
                  <a:schemeClr val="bg1"/>
                </a:solidFill>
              </a:rPr>
              <a:t>Office 365</a:t>
            </a:r>
            <a:endParaRPr lang="en-US" dirty="0">
              <a:solidFill>
                <a:schemeClr val="bg1"/>
              </a:solidFill>
            </a:endParaRPr>
          </a:p>
          <a:p>
            <a:endParaRPr lang="en-US" dirty="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Office 365 </a:t>
            </a:r>
            <a:r>
              <a:rPr lang="en-US" dirty="0">
                <a:solidFill>
                  <a:schemeClr val="bg1"/>
                </a:solidFill>
              </a:rPr>
              <a:t>Account as Azure Admin</a:t>
            </a: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14</a:t>
            </a:fld>
            <a:endParaRPr lang="en-US" dirty="0"/>
          </a:p>
        </p:txBody>
      </p:sp>
    </p:spTree>
    <p:extLst>
      <p:ext uri="{BB962C8B-B14F-4D97-AF65-F5344CB8AC3E}">
        <p14:creationId xmlns:p14="http://schemas.microsoft.com/office/powerpoint/2010/main" val="25035549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14647" y="1946564"/>
            <a:ext cx="11149013" cy="4794250"/>
          </a:xfrm>
        </p:spPr>
        <p:txBody>
          <a:bodyPr>
            <a:normAutofit/>
          </a:bodyPr>
          <a:lstStyle/>
          <a:p>
            <a:r>
              <a:rPr lang="en-US" dirty="0" smtClean="0">
                <a:solidFill>
                  <a:schemeClr val="bg1"/>
                </a:solidFill>
              </a:rPr>
              <a:t>Required to submit apps to Microsoft marketplaces</a:t>
            </a:r>
          </a:p>
          <a:p>
            <a:r>
              <a:rPr lang="en-US" dirty="0">
                <a:solidFill>
                  <a:schemeClr val="bg1"/>
                </a:solidFill>
              </a:rPr>
              <a:t>	</a:t>
            </a:r>
            <a:r>
              <a:rPr lang="en-US" sz="3600" dirty="0">
                <a:solidFill>
                  <a:schemeClr val="bg1"/>
                </a:solidFill>
              </a:rPr>
              <a:t>Apps for SharePoint</a:t>
            </a:r>
          </a:p>
          <a:p>
            <a:r>
              <a:rPr lang="en-US" sz="3600" dirty="0">
                <a:solidFill>
                  <a:schemeClr val="bg1"/>
                </a:solidFill>
              </a:rPr>
              <a:t>	Apps for Office</a:t>
            </a:r>
          </a:p>
          <a:p>
            <a:r>
              <a:rPr lang="en-US" sz="3600" dirty="0">
                <a:solidFill>
                  <a:schemeClr val="bg1"/>
                </a:solidFill>
              </a:rPr>
              <a:t>	Windows 8.1</a:t>
            </a:r>
          </a:p>
          <a:p>
            <a:r>
              <a:rPr lang="en-US" sz="3600" dirty="0">
                <a:solidFill>
                  <a:schemeClr val="bg1"/>
                </a:solidFill>
              </a:rPr>
              <a:t>	Azure Marketplace</a:t>
            </a:r>
          </a:p>
          <a:p>
            <a:r>
              <a:rPr lang="en-US" dirty="0" smtClean="0">
                <a:solidFill>
                  <a:schemeClr val="bg1"/>
                </a:solidFill>
              </a:rPr>
              <a:t>May be company or individual</a:t>
            </a:r>
          </a:p>
          <a:p>
            <a:pPr marL="0" indent="0">
              <a:buNone/>
            </a:pPr>
            <a:endParaRPr lang="en-US" dirty="0" smtClean="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Seller Dashboard Overview</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27557688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22960" y="1805247"/>
            <a:ext cx="11149013" cy="4951413"/>
          </a:xfrm>
        </p:spPr>
        <p:txBody>
          <a:bodyPr/>
          <a:lstStyle/>
          <a:p>
            <a:r>
              <a:rPr lang="en-US" dirty="0" smtClean="0">
                <a:solidFill>
                  <a:schemeClr val="bg1"/>
                </a:solidFill>
              </a:rPr>
              <a:t>Obtain a Microsoft account, if you do not have one</a:t>
            </a:r>
          </a:p>
          <a:p>
            <a:r>
              <a:rPr lang="en-US" dirty="0" smtClean="0">
                <a:solidFill>
                  <a:schemeClr val="bg1"/>
                </a:solidFill>
              </a:rPr>
              <a:t>Sign into the Seller Dashboard with your Microsoft Account</a:t>
            </a:r>
          </a:p>
          <a:p>
            <a:r>
              <a:rPr lang="en-US" dirty="0">
                <a:solidFill>
                  <a:schemeClr val="bg1"/>
                </a:solidFill>
              </a:rPr>
              <a:t>	 </a:t>
            </a:r>
            <a:r>
              <a:rPr lang="en-US" sz="2800" u="sng" dirty="0">
                <a:solidFill>
                  <a:schemeClr val="bg1"/>
                </a:solidFill>
              </a:rPr>
              <a:t>http://go.microsoft.com/fwlink/?LinkId=248605</a:t>
            </a:r>
            <a:r>
              <a:rPr lang="en-US" sz="2800" dirty="0">
                <a:solidFill>
                  <a:schemeClr val="bg1"/>
                </a:solidFill>
              </a:rPr>
              <a:t> </a:t>
            </a:r>
          </a:p>
          <a:p>
            <a:r>
              <a:rPr lang="en-US" dirty="0" smtClean="0">
                <a:solidFill>
                  <a:schemeClr val="bg1"/>
                </a:solidFill>
              </a:rPr>
              <a:t>Fill in the registration information</a:t>
            </a:r>
          </a:p>
          <a:p>
            <a:r>
              <a:rPr lang="en-US" dirty="0" smtClean="0">
                <a:solidFill>
                  <a:schemeClr val="bg1"/>
                </a:solidFill>
              </a:rPr>
              <a:t>Submit for approval</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a:solidFill>
                  <a:schemeClr val="bg1"/>
                </a:solidFill>
              </a:rPr>
              <a:t>Seller Dashboard Sign </a:t>
            </a:r>
            <a:r>
              <a:rPr lang="en-US" dirty="0" smtClean="0">
                <a:solidFill>
                  <a:schemeClr val="bg1"/>
                </a:solidFill>
              </a:rPr>
              <a:t>Up Process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25677594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64771" y="1896687"/>
            <a:ext cx="11149013" cy="4794250"/>
          </a:xfrm>
        </p:spPr>
        <p:txBody>
          <a:bodyPr/>
          <a:lstStyle/>
          <a:p>
            <a:r>
              <a:rPr lang="en-US" dirty="0" smtClean="0">
                <a:solidFill>
                  <a:schemeClr val="bg1"/>
                </a:solidFill>
              </a:rPr>
              <a:t>Build the app</a:t>
            </a:r>
          </a:p>
          <a:p>
            <a:r>
              <a:rPr lang="en-US" dirty="0" smtClean="0">
                <a:solidFill>
                  <a:schemeClr val="bg1"/>
                </a:solidFill>
              </a:rPr>
              <a:t>Upload app to your Seller Dashboard account</a:t>
            </a:r>
          </a:p>
          <a:p>
            <a:r>
              <a:rPr lang="en-US" dirty="0" smtClean="0">
                <a:solidFill>
                  <a:schemeClr val="bg1"/>
                </a:solidFill>
              </a:rPr>
              <a:t>Submit app for approval</a:t>
            </a:r>
          </a:p>
          <a:p>
            <a:r>
              <a:rPr lang="en-US" dirty="0" smtClean="0">
                <a:solidFill>
                  <a:schemeClr val="bg1"/>
                </a:solidFill>
              </a:rPr>
              <a:t>See app in the marketplace</a:t>
            </a:r>
          </a:p>
          <a:p>
            <a:r>
              <a:rPr lang="en-US" dirty="0" smtClean="0">
                <a:solidFill>
                  <a:schemeClr val="bg1"/>
                </a:solidFill>
              </a:rPr>
              <a:t>Track app usage and receive payout</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a:solidFill>
                  <a:schemeClr val="bg1"/>
                </a:solidFill>
              </a:rPr>
              <a:t>Seller Dashboard </a:t>
            </a:r>
            <a:r>
              <a:rPr lang="en-US" dirty="0" smtClean="0">
                <a:solidFill>
                  <a:schemeClr val="bg1"/>
                </a:solidFill>
              </a:rPr>
              <a:t>Publishing Process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9697111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365125"/>
            <a:ext cx="10515600" cy="1325563"/>
          </a:xfrm>
        </p:spPr>
        <p:txBody>
          <a:bodyPr/>
          <a:lstStyle/>
          <a:p>
            <a:r>
              <a:rPr lang="en-US" dirty="0" smtClean="0"/>
              <a:t>App for SharePoint – Provider types</a:t>
            </a:r>
            <a:endParaRPr lang="en-US" dirty="0"/>
          </a:p>
        </p:txBody>
      </p:sp>
      <p:pic>
        <p:nvPicPr>
          <p:cNvPr id="2" name="Picture 1"/>
          <p:cNvPicPr>
            <a:picLocks noChangeAspect="1"/>
          </p:cNvPicPr>
          <p:nvPr/>
        </p:nvPicPr>
        <p:blipFill>
          <a:blip r:embed="rId3"/>
          <a:stretch>
            <a:fillRect/>
          </a:stretch>
        </p:blipFill>
        <p:spPr>
          <a:xfrm>
            <a:off x="4064731" y="2273217"/>
            <a:ext cx="5226319" cy="3225966"/>
          </a:xfrm>
          <a:prstGeom prst="rect">
            <a:avLst/>
          </a:prstGeom>
        </p:spPr>
      </p:pic>
    </p:spTree>
    <p:extLst>
      <p:ext uri="{BB962C8B-B14F-4D97-AF65-F5344CB8AC3E}">
        <p14:creationId xmlns:p14="http://schemas.microsoft.com/office/powerpoint/2010/main" val="611514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365125"/>
            <a:ext cx="10515600" cy="1325563"/>
          </a:xfrm>
        </p:spPr>
        <p:txBody>
          <a:bodyPr/>
          <a:lstStyle/>
          <a:p>
            <a:r>
              <a:rPr lang="en-US" dirty="0" smtClean="0">
                <a:solidFill>
                  <a:schemeClr val="bg1"/>
                </a:solidFill>
              </a:rPr>
              <a:t>App for SharePoint – Interface types</a:t>
            </a:r>
            <a:endParaRPr lang="en-US" dirty="0">
              <a:solidFill>
                <a:schemeClr val="bg1"/>
              </a:solidFill>
            </a:endParaRPr>
          </a:p>
        </p:txBody>
      </p:sp>
      <p:grpSp>
        <p:nvGrpSpPr>
          <p:cNvPr id="5" name="Group 4"/>
          <p:cNvGrpSpPr/>
          <p:nvPr/>
        </p:nvGrpSpPr>
        <p:grpSpPr>
          <a:xfrm>
            <a:off x="460140"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Parts</a:t>
              </a:r>
            </a:p>
            <a:p>
              <a:pPr marL="0" indent="0">
                <a:lnSpc>
                  <a:spcPct val="100000"/>
                </a:lnSpc>
                <a:spcBef>
                  <a:spcPts val="0"/>
                </a:spcBef>
                <a:spcAft>
                  <a:spcPts val="612"/>
                </a:spcAft>
                <a:buNone/>
              </a:pPr>
              <a:r>
                <a:rPr lang="en-US" sz="1938" dirty="0">
                  <a:solidFill>
                    <a:schemeClr val="bg1"/>
                  </a:solidFill>
                </a:rPr>
                <a:t>Create app parts that can interact with the SharePoint experience</a:t>
              </a:r>
            </a:p>
          </p:txBody>
        </p:sp>
      </p:grpSp>
      <p:grpSp>
        <p:nvGrpSpPr>
          <p:cNvPr id="25" name="Group 24"/>
          <p:cNvGrpSpPr/>
          <p:nvPr/>
        </p:nvGrpSpPr>
        <p:grpSpPr>
          <a:xfrm>
            <a:off x="460141" y="4886834"/>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solidFill>
                    <a:schemeClr val="bg1"/>
                  </a:solidFill>
                </a:rPr>
                <a:t>Add new commands to the ribbon and item menus</a:t>
              </a:r>
            </a:p>
          </p:txBody>
        </p:sp>
      </p:grpSp>
      <p:grpSp>
        <p:nvGrpSpPr>
          <p:cNvPr id="56" name="Group 55"/>
          <p:cNvGrpSpPr/>
          <p:nvPr/>
        </p:nvGrpSpPr>
        <p:grpSpPr>
          <a:xfrm>
            <a:off x="460140"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solidFill>
                    <a:schemeClr val="bg1"/>
                  </a:soli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4086921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a:t>
            </a:r>
            <a:r>
              <a:rPr lang="en-US" dirty="0" smtClean="0"/>
              <a:t>SharePoint Hosted </a:t>
            </a:r>
            <a:r>
              <a:rPr lang="en-US" dirty="0"/>
              <a:t>Apps</a:t>
            </a:r>
          </a:p>
        </p:txBody>
      </p:sp>
    </p:spTree>
    <p:extLst>
      <p:ext uri="{BB962C8B-B14F-4D97-AF65-F5344CB8AC3E}">
        <p14:creationId xmlns:p14="http://schemas.microsoft.com/office/powerpoint/2010/main" val="328377237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Architecture </a:t>
            </a:r>
            <a:r>
              <a:rPr lang="en-US" sz="3600" b="1" dirty="0">
                <a:solidFill>
                  <a:schemeClr val="bg1"/>
                </a:solidFill>
              </a:rPr>
              <a:t>(SharePoint-Hosted Apps [OnPrem+365])</a:t>
            </a:r>
            <a:endParaRPr lang="en-US" b="1" dirty="0">
              <a:solidFill>
                <a:schemeClr val="bg1"/>
              </a:solidFill>
            </a:endParaRPr>
          </a:p>
        </p:txBody>
      </p:sp>
      <p:grpSp>
        <p:nvGrpSpPr>
          <p:cNvPr id="4" name="Group 3"/>
          <p:cNvGrpSpPr>
            <a:grpSpLocks noChangeAspect="1"/>
          </p:cNvGrpSpPr>
          <p:nvPr/>
        </p:nvGrpSpPr>
        <p:grpSpPr>
          <a:xfrm>
            <a:off x="2075121" y="3006267"/>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7166" y="1748406"/>
            <a:ext cx="3552214" cy="355527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solidFill>
                  <a:schemeClr val="tx1">
                    <a:lumMod val="65000"/>
                    <a:lumOff val="35000"/>
                  </a:schemeClr>
                </a:solidFill>
                <a:ea typeface="Segoe UI" pitchFamily="34" charset="0"/>
                <a:cs typeface="Segoe UI" pitchFamily="34" charset="0"/>
              </a:rPr>
              <a:t>SharePoint </a:t>
            </a:r>
            <a:r>
              <a:rPr lang="en-US" sz="2000" dirty="0">
                <a:solidFill>
                  <a:schemeClr val="tx1">
                    <a:lumMod val="65000"/>
                    <a:lumOff val="35000"/>
                  </a:schemeClr>
                </a:solidFill>
                <a:ea typeface="Segoe UI" pitchFamily="34" charset="0"/>
                <a:cs typeface="Segoe UI" pitchFamily="34" charset="0"/>
              </a:rPr>
              <a:t>(</a:t>
            </a:r>
            <a:r>
              <a:rPr lang="en-US" sz="2000" dirty="0" err="1">
                <a:solidFill>
                  <a:schemeClr val="tx1">
                    <a:lumMod val="65000"/>
                    <a:lumOff val="35000"/>
                  </a:schemeClr>
                </a:solidFill>
                <a:ea typeface="Segoe UI" pitchFamily="34" charset="0"/>
                <a:cs typeface="Segoe UI" pitchFamily="34" charset="0"/>
              </a:rPr>
              <a:t>OnPrem</a:t>
            </a:r>
            <a:r>
              <a:rPr lang="en-US" sz="2000" dirty="0">
                <a:solidFill>
                  <a:schemeClr val="tx1">
                    <a:lumMod val="65000"/>
                    <a:lumOff val="35000"/>
                  </a:schemeClr>
                </a:solidFill>
                <a:ea typeface="Segoe UI" pitchFamily="34" charset="0"/>
                <a:cs typeface="Segoe UI" pitchFamily="34" charset="0"/>
              </a:rPr>
              <a:t>/365)</a:t>
            </a:r>
            <a:endParaRPr lang="en-US" sz="2400" dirty="0">
              <a:solidFill>
                <a:schemeClr val="tx1">
                  <a:lumMod val="65000"/>
                  <a:lumOff val="35000"/>
                </a:schemeClr>
              </a:solidFill>
              <a:ea typeface="Segoe UI" pitchFamily="34" charset="0"/>
              <a:cs typeface="Segoe UI" pitchFamily="34" charset="0"/>
            </a:endParaRPr>
          </a:p>
        </p:txBody>
      </p:sp>
      <p:grpSp>
        <p:nvGrpSpPr>
          <p:cNvPr id="10" name="Group 9"/>
          <p:cNvGrpSpPr>
            <a:grpSpLocks noChangeAspect="1"/>
          </p:cNvGrpSpPr>
          <p:nvPr/>
        </p:nvGrpSpPr>
        <p:grpSpPr>
          <a:xfrm>
            <a:off x="7204414" y="2029960"/>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532852" y="3409103"/>
            <a:ext cx="597915" cy="878915"/>
            <a:chOff x="10571003" y="3361847"/>
            <a:chExt cx="597915"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633548" y="3932985"/>
              <a:ext cx="375167"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ACS</a:t>
              </a:r>
            </a:p>
          </p:txBody>
        </p:sp>
      </p:grpSp>
      <p:grpSp>
        <p:nvGrpSpPr>
          <p:cNvPr id="24" name="Group 23"/>
          <p:cNvGrpSpPr/>
          <p:nvPr/>
        </p:nvGrpSpPr>
        <p:grpSpPr>
          <a:xfrm>
            <a:off x="5092963" y="2407417"/>
            <a:ext cx="946669" cy="1089953"/>
            <a:chOff x="9534111" y="1148235"/>
            <a:chExt cx="946669"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534111" y="1930411"/>
              <a:ext cx="946669" cy="307777"/>
            </a:xfrm>
            <a:prstGeom prst="rect">
              <a:avLst/>
            </a:prstGeom>
            <a:noFill/>
          </p:spPr>
          <p:txBody>
            <a:bodyPr wrap="none" lIns="0" tIns="0" rIns="0" bIns="0" rtlCol="0">
              <a:spAutoFit/>
            </a:bodyPr>
            <a:lstStyle/>
            <a:p>
              <a:pPr algn="ctr"/>
              <a:r>
                <a:rPr lang="en-US" sz="2000" spc="-70" dirty="0"/>
                <a:t>Host Web</a:t>
              </a:r>
            </a:p>
          </p:txBody>
        </p:sp>
      </p:grpSp>
      <p:grpSp>
        <p:nvGrpSpPr>
          <p:cNvPr id="27" name="Group 26"/>
          <p:cNvGrpSpPr/>
          <p:nvPr/>
        </p:nvGrpSpPr>
        <p:grpSpPr>
          <a:xfrm>
            <a:off x="5528570" y="3520104"/>
            <a:ext cx="2431307" cy="1568133"/>
            <a:chOff x="9022657" y="2768131"/>
            <a:chExt cx="2431307" cy="1568133"/>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9022657" y="3228268"/>
              <a:ext cx="2431307" cy="1107996"/>
            </a:xfrm>
            <a:prstGeom prst="rect">
              <a:avLst/>
            </a:prstGeom>
            <a:noFill/>
          </p:spPr>
          <p:txBody>
            <a:bodyPr wrap="none" lIns="0" tIns="0" rIns="0" bIns="0" rtlCol="0">
              <a:spAutoFit/>
            </a:bodyPr>
            <a:lstStyle/>
            <a:p>
              <a:pPr algn="ctr"/>
              <a:r>
                <a:rPr lang="en-US" sz="2000" spc="-70" dirty="0" err="1" smtClean="0"/>
                <a:t>SubSPWeb</a:t>
              </a:r>
              <a:r>
                <a:rPr lang="en-US" sz="2000" spc="-70" dirty="0" smtClean="0"/>
                <a:t> </a:t>
              </a:r>
              <a:r>
                <a:rPr lang="en-US" sz="2400" b="1" spc="-70" dirty="0" smtClean="0"/>
                <a:t>+</a:t>
              </a:r>
              <a:r>
                <a:rPr lang="en-US" sz="2000" spc="-70" dirty="0" smtClean="0"/>
                <a:t> </a:t>
              </a:r>
              <a:r>
                <a:rPr lang="en-US" sz="2000" spc="-70" dirty="0" err="1" smtClean="0"/>
                <a:t>AppWeb</a:t>
              </a:r>
              <a:endParaRPr lang="en-US" sz="2000" spc="-70" dirty="0"/>
            </a:p>
            <a:p>
              <a:r>
                <a:rPr lang="en-US" sz="1600" b="1" spc="-70" dirty="0"/>
                <a:t>-</a:t>
              </a:r>
              <a:r>
                <a:rPr lang="en-US" sz="1600" b="1" spc="-70" dirty="0" err="1"/>
                <a:t>SubWeb</a:t>
              </a:r>
              <a:r>
                <a:rPr lang="en-US" sz="1600" b="1" spc="-70" dirty="0"/>
                <a:t> under </a:t>
              </a:r>
              <a:r>
                <a:rPr lang="en-US" sz="1600" b="1" spc="-70" dirty="0" err="1"/>
                <a:t>HostWeb</a:t>
              </a:r>
              <a:endParaRPr lang="en-US" sz="1600" b="1" spc="-70" dirty="0"/>
            </a:p>
            <a:p>
              <a:r>
                <a:rPr lang="en-US" sz="1600" b="1" spc="-70" dirty="0"/>
                <a:t>-Separate Domain</a:t>
              </a:r>
            </a:p>
            <a:p>
              <a:r>
                <a:rPr lang="en-US" sz="1600" b="1" spc="-70" dirty="0"/>
                <a:t>-Created during App Installation</a:t>
              </a:r>
            </a:p>
          </p:txBody>
        </p:sp>
      </p:grpSp>
      <p:cxnSp>
        <p:nvCxnSpPr>
          <p:cNvPr id="30" name="Straight Arrow Connector 29"/>
          <p:cNvCxnSpPr/>
          <p:nvPr/>
        </p:nvCxnSpPr>
        <p:spPr>
          <a:xfrm flipV="1">
            <a:off x="3196030" y="2795037"/>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81184" y="3427288"/>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8777" y="3712773"/>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6959" y="2795037"/>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0701" y="5594555"/>
            <a:ext cx="2917861" cy="1107996"/>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ACS </a:t>
            </a:r>
            <a:r>
              <a:rPr lang="en-US" sz="1400" spc="-70" dirty="0">
                <a:gradFill>
                  <a:gsLst>
                    <a:gs pos="2917">
                      <a:schemeClr val="bg2"/>
                    </a:gs>
                    <a:gs pos="95000">
                      <a:schemeClr val="bg2"/>
                    </a:gs>
                  </a:gsLst>
                  <a:lin ang="5400000" scaled="0"/>
                </a:gradFill>
              </a:rPr>
              <a:t>(Access Control Service)</a:t>
            </a:r>
            <a:r>
              <a:rPr lang="en-US" sz="2400" spc="-70" dirty="0">
                <a:gradFill>
                  <a:gsLst>
                    <a:gs pos="2917">
                      <a:schemeClr val="bg2"/>
                    </a:gs>
                    <a:gs pos="95000">
                      <a:schemeClr val="bg2"/>
                    </a:gs>
                  </a:gsLst>
                  <a:lin ang="5400000" scaled="0"/>
                </a:gradFill>
              </a:rPr>
              <a:t>:</a:t>
            </a:r>
          </a:p>
          <a:p>
            <a:r>
              <a:rPr lang="en-US" sz="2400" spc="-70" dirty="0">
                <a:gradFill>
                  <a:gsLst>
                    <a:gs pos="2917">
                      <a:schemeClr val="bg2"/>
                    </a:gs>
                    <a:gs pos="95000">
                      <a:schemeClr val="bg2"/>
                    </a:gs>
                  </a:gsLst>
                  <a:lin ang="5400000" scaled="0"/>
                </a:gradFill>
              </a:rPr>
              <a:t>  - </a:t>
            </a:r>
            <a:r>
              <a:rPr lang="en-US" sz="2400" spc="-70" dirty="0" err="1">
                <a:gradFill>
                  <a:gsLst>
                    <a:gs pos="2917">
                      <a:schemeClr val="bg2"/>
                    </a:gs>
                    <a:gs pos="95000">
                      <a:schemeClr val="bg2"/>
                    </a:gs>
                  </a:gsLst>
                  <a:lin ang="5400000" scaled="0"/>
                </a:gradFill>
              </a:rPr>
              <a:t>OnPrem</a:t>
            </a:r>
            <a:r>
              <a:rPr lang="en-US" sz="2400" spc="-70" dirty="0">
                <a:gradFill>
                  <a:gsLst>
                    <a:gs pos="2917">
                      <a:schemeClr val="bg2"/>
                    </a:gs>
                    <a:gs pos="95000">
                      <a:schemeClr val="bg2"/>
                    </a:gs>
                  </a:gsLst>
                  <a:lin ang="5400000" scaled="0"/>
                </a:gradFill>
              </a:rPr>
              <a:t>: SharePoint</a:t>
            </a:r>
          </a:p>
          <a:p>
            <a:r>
              <a:rPr lang="en-US" sz="2400" spc="-70" dirty="0">
                <a:gradFill>
                  <a:gsLst>
                    <a:gs pos="2917">
                      <a:schemeClr val="bg2"/>
                    </a:gs>
                    <a:gs pos="95000">
                      <a:schemeClr val="bg2"/>
                    </a:gs>
                  </a:gsLst>
                  <a:lin ang="5400000" scaled="0"/>
                </a:gradFill>
              </a:rPr>
              <a:t>  - 365: AACS</a:t>
            </a:r>
          </a:p>
        </p:txBody>
      </p:sp>
      <p:cxnSp>
        <p:nvCxnSpPr>
          <p:cNvPr id="34" name="Straight Arrow Connector 33"/>
          <p:cNvCxnSpPr/>
          <p:nvPr/>
        </p:nvCxnSpPr>
        <p:spPr>
          <a:xfrm flipV="1">
            <a:off x="8159901" y="3865173"/>
            <a:ext cx="1357162" cy="142130"/>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20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39586" y="2030412"/>
            <a:ext cx="11149013" cy="4478338"/>
          </a:xfrm>
        </p:spPr>
        <p:txBody>
          <a:bodyPr/>
          <a:lstStyle/>
          <a:p>
            <a:r>
              <a:rPr lang="en-US" dirty="0" smtClean="0">
                <a:solidFill>
                  <a:schemeClr val="bg1"/>
                </a:solidFill>
              </a:rPr>
              <a:t>App Web is isolated in its own domain</a:t>
            </a:r>
          </a:p>
          <a:p>
            <a:pPr lvl="1"/>
            <a:r>
              <a:rPr lang="en-US" dirty="0" smtClean="0">
                <a:solidFill>
                  <a:schemeClr val="bg1"/>
                </a:solidFill>
              </a:rPr>
              <a:t>Enforces “Same Origin” policy for the app</a:t>
            </a:r>
          </a:p>
          <a:p>
            <a:pPr lvl="1"/>
            <a:r>
              <a:rPr lang="en-US" dirty="0" smtClean="0">
                <a:solidFill>
                  <a:schemeClr val="bg1"/>
                </a:solidFill>
              </a:rPr>
              <a:t>Allows for authentication and authorization when calls are made to the host web</a:t>
            </a:r>
          </a:p>
          <a:p>
            <a:r>
              <a:rPr lang="en-US" dirty="0" smtClean="0">
                <a:solidFill>
                  <a:schemeClr val="bg1"/>
                </a:solidFill>
              </a:rPr>
              <a:t>Each app has it’s own unique URL</a:t>
            </a:r>
          </a:p>
          <a:p>
            <a:pPr lvl="1"/>
            <a:r>
              <a:rPr lang="en-US" dirty="0" smtClean="0">
                <a:solidFill>
                  <a:schemeClr val="bg1"/>
                </a:solidFill>
              </a:rPr>
              <a:t>Tenancy – your organization’s tenancy</a:t>
            </a:r>
          </a:p>
          <a:p>
            <a:pPr lvl="1"/>
            <a:r>
              <a:rPr lang="en-US" dirty="0" smtClean="0">
                <a:solidFill>
                  <a:schemeClr val="bg1"/>
                </a:solidFill>
              </a:rPr>
              <a:t>App Unique Identifier – unique generated identifier for the app instance</a:t>
            </a:r>
          </a:p>
          <a:p>
            <a:pPr lvl="1"/>
            <a:r>
              <a:rPr lang="en-US" dirty="0" smtClean="0">
                <a:solidFill>
                  <a:schemeClr val="bg1"/>
                </a:solidFill>
              </a:rPr>
              <a:t>Hosting Domain – defined for each farm</a:t>
            </a:r>
          </a:p>
          <a:p>
            <a:pPr lvl="1"/>
            <a:r>
              <a:rPr lang="en-US" dirty="0" smtClean="0">
                <a:solidFill>
                  <a:schemeClr val="bg1"/>
                </a:solidFill>
              </a:rPr>
              <a:t>App Name – contained in the app manifest</a:t>
            </a:r>
          </a:p>
          <a:p>
            <a:pPr lvl="1"/>
            <a:endParaRPr lang="en-US" dirty="0">
              <a:solidFill>
                <a:schemeClr val="bg1"/>
              </a:solidFill>
            </a:endParaRPr>
          </a:p>
          <a:p>
            <a:pPr lvl="1"/>
            <a:r>
              <a:rPr lang="en-US" dirty="0" smtClean="0">
                <a:solidFill>
                  <a:schemeClr val="bg1"/>
                </a:solidFill>
              </a:rPr>
              <a:t>https://[tenancy]-[appuid].[hostingdomain]/[appname]</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The App Web</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22</a:t>
            </a:fld>
            <a:endParaRPr lang="en-US" dirty="0"/>
          </a:p>
        </p:txBody>
      </p:sp>
    </p:spTree>
    <p:extLst>
      <p:ext uri="{BB962C8B-B14F-4D97-AF65-F5344CB8AC3E}">
        <p14:creationId xmlns:p14="http://schemas.microsoft.com/office/powerpoint/2010/main" val="11969272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56705" y="1690688"/>
            <a:ext cx="11149013" cy="2447925"/>
          </a:xfrm>
        </p:spPr>
        <p:txBody>
          <a:bodyPr>
            <a:normAutofit/>
          </a:bodyPr>
          <a:lstStyle/>
          <a:p>
            <a:r>
              <a:rPr lang="en-US" dirty="0" smtClean="0">
                <a:solidFill>
                  <a:schemeClr val="bg1"/>
                </a:solidFill>
              </a:rPr>
              <a:t>Specified in App Manifest</a:t>
            </a:r>
          </a:p>
          <a:p>
            <a:pPr lvl="1"/>
            <a:r>
              <a:rPr lang="en-US" dirty="0" smtClean="0">
                <a:solidFill>
                  <a:schemeClr val="bg1"/>
                </a:solidFill>
              </a:rPr>
              <a:t>~</a:t>
            </a:r>
            <a:r>
              <a:rPr lang="en-US" dirty="0" err="1" smtClean="0">
                <a:solidFill>
                  <a:schemeClr val="bg1"/>
                </a:solidFill>
              </a:rPr>
              <a:t>appWebUrl</a:t>
            </a:r>
            <a:r>
              <a:rPr lang="en-US" dirty="0" smtClean="0">
                <a:solidFill>
                  <a:schemeClr val="bg1"/>
                </a:solidFill>
              </a:rPr>
              <a:t>/Pages/Default.aspx?{</a:t>
            </a:r>
            <a:r>
              <a:rPr lang="en-US" dirty="0" err="1" smtClean="0">
                <a:solidFill>
                  <a:schemeClr val="bg1"/>
                </a:solidFill>
              </a:rPr>
              <a:t>StandardTokens</a:t>
            </a:r>
            <a:r>
              <a:rPr lang="en-US" dirty="0" smtClean="0">
                <a:solidFill>
                  <a:schemeClr val="bg1"/>
                </a:solidFill>
              </a:rPr>
              <a:t>}</a:t>
            </a:r>
          </a:p>
          <a:p>
            <a:r>
              <a:rPr lang="en-US" dirty="0" smtClean="0">
                <a:solidFill>
                  <a:schemeClr val="bg1"/>
                </a:solidFill>
              </a:rPr>
              <a:t>Utilizes Tokens for dynamic replacement of parameters</a:t>
            </a:r>
          </a:p>
          <a:p>
            <a:pPr lvl="1"/>
            <a:r>
              <a:rPr lang="en-US" dirty="0" smtClean="0">
                <a:solidFill>
                  <a:schemeClr val="bg1"/>
                </a:solidFill>
              </a:rPr>
              <a:t>~</a:t>
            </a:r>
            <a:r>
              <a:rPr lang="en-US" dirty="0" err="1" smtClean="0">
                <a:solidFill>
                  <a:schemeClr val="bg1"/>
                </a:solidFill>
              </a:rPr>
              <a:t>appWebUrl</a:t>
            </a:r>
            <a:r>
              <a:rPr lang="en-US" dirty="0" smtClean="0">
                <a:solidFill>
                  <a:schemeClr val="bg1"/>
                </a:solidFill>
              </a:rPr>
              <a:t> token representing the URL for the app web of this app instance</a:t>
            </a:r>
          </a:p>
          <a:p>
            <a:pPr lvl="1"/>
            <a:r>
              <a:rPr lang="en-US" dirty="0" smtClean="0">
                <a:solidFill>
                  <a:schemeClr val="bg1"/>
                </a:solidFill>
              </a:rPr>
              <a:t>{</a:t>
            </a:r>
            <a:r>
              <a:rPr lang="en-US" dirty="0" err="1" smtClean="0">
                <a:solidFill>
                  <a:schemeClr val="bg1"/>
                </a:solidFill>
              </a:rPr>
              <a:t>StandardTokens</a:t>
            </a:r>
            <a:r>
              <a:rPr lang="en-US" dirty="0" smtClean="0">
                <a:solidFill>
                  <a:schemeClr val="bg1"/>
                </a:solidFill>
              </a:rPr>
              <a:t>} passes key query string parameters to the app on launch</a:t>
            </a:r>
          </a:p>
          <a:p>
            <a:endParaRPr lang="en-US" dirty="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Start Page</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23</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26231338"/>
              </p:ext>
            </p:extLst>
          </p:nvPr>
        </p:nvGraphicFramePr>
        <p:xfrm>
          <a:off x="2047941" y="4138613"/>
          <a:ext cx="8125884" cy="2225040"/>
        </p:xfrm>
        <a:graphic>
          <a:graphicData uri="http://schemas.openxmlformats.org/drawingml/2006/table">
            <a:tbl>
              <a:tblPr firstRow="1" bandRow="1">
                <a:tableStyleId>{5C22544A-7EE6-4342-B048-85BDC9FD1C3A}</a:tableStyleId>
              </a:tblPr>
              <a:tblGrid>
                <a:gridCol w="2292173"/>
                <a:gridCol w="5833711"/>
              </a:tblGrid>
              <a:tr h="370840">
                <a:tc>
                  <a:txBody>
                    <a:bodyPr/>
                    <a:lstStyle/>
                    <a:p>
                      <a:r>
                        <a:rPr lang="en-US" dirty="0" smtClean="0"/>
                        <a:t>Parameter</a:t>
                      </a:r>
                      <a:endParaRPr lang="en-US" dirty="0"/>
                    </a:p>
                  </a:txBody>
                  <a:tcPr/>
                </a:tc>
                <a:tc>
                  <a:txBody>
                    <a:bodyPr/>
                    <a:lstStyle/>
                    <a:p>
                      <a:r>
                        <a:rPr lang="en-US" dirty="0" smtClean="0"/>
                        <a:t>Description</a:t>
                      </a:r>
                      <a:endParaRPr lang="en-US" dirty="0"/>
                    </a:p>
                  </a:txBody>
                  <a:tcPr/>
                </a:tc>
              </a:tr>
              <a:tr h="370840">
                <a:tc>
                  <a:txBody>
                    <a:bodyPr/>
                    <a:lstStyle/>
                    <a:p>
                      <a:r>
                        <a:rPr lang="en-US" dirty="0" err="1" smtClean="0"/>
                        <a:t>SPHostUrl</a:t>
                      </a:r>
                      <a:endParaRPr lang="en-US" dirty="0"/>
                    </a:p>
                  </a:txBody>
                  <a:tcPr/>
                </a:tc>
                <a:tc>
                  <a:txBody>
                    <a:bodyPr/>
                    <a:lstStyle/>
                    <a:p>
                      <a:r>
                        <a:rPr lang="en-US" dirty="0" smtClean="0"/>
                        <a:t>The URL of the host web</a:t>
                      </a:r>
                      <a:endParaRPr lang="en-US" dirty="0"/>
                    </a:p>
                  </a:txBody>
                  <a:tcPr/>
                </a:tc>
              </a:tr>
              <a:tr h="370840">
                <a:tc>
                  <a:txBody>
                    <a:bodyPr/>
                    <a:lstStyle/>
                    <a:p>
                      <a:r>
                        <a:rPr lang="en-US" dirty="0" err="1" smtClean="0"/>
                        <a:t>SPAppWebUrl</a:t>
                      </a:r>
                      <a:endParaRPr lang="en-US" dirty="0"/>
                    </a:p>
                  </a:txBody>
                  <a:tcPr/>
                </a:tc>
                <a:tc>
                  <a:txBody>
                    <a:bodyPr/>
                    <a:lstStyle/>
                    <a:p>
                      <a:r>
                        <a:rPr lang="en-US" dirty="0" smtClean="0"/>
                        <a:t>The URL of the app web</a:t>
                      </a:r>
                      <a:endParaRPr lang="en-US" dirty="0"/>
                    </a:p>
                  </a:txBody>
                  <a:tcPr/>
                </a:tc>
              </a:tr>
              <a:tr h="370840">
                <a:tc>
                  <a:txBody>
                    <a:bodyPr/>
                    <a:lstStyle/>
                    <a:p>
                      <a:r>
                        <a:rPr lang="en-US" dirty="0" err="1" smtClean="0"/>
                        <a:t>SPLanguage</a:t>
                      </a:r>
                      <a:endParaRPr lang="en-US" dirty="0"/>
                    </a:p>
                  </a:txBody>
                  <a:tcPr/>
                </a:tc>
                <a:tc>
                  <a:txBody>
                    <a:bodyPr/>
                    <a:lstStyle/>
                    <a:p>
                      <a:r>
                        <a:rPr lang="en-US" dirty="0" smtClean="0"/>
                        <a:t>The language/culture of the host web</a:t>
                      </a:r>
                      <a:endParaRPr lang="en-US" dirty="0"/>
                    </a:p>
                  </a:txBody>
                  <a:tcPr/>
                </a:tc>
              </a:tr>
              <a:tr h="370840">
                <a:tc>
                  <a:txBody>
                    <a:bodyPr/>
                    <a:lstStyle/>
                    <a:p>
                      <a:r>
                        <a:rPr lang="en-US" dirty="0" err="1" smtClean="0"/>
                        <a:t>SPClientTag</a:t>
                      </a:r>
                      <a:endParaRPr lang="en-US" dirty="0"/>
                    </a:p>
                  </a:txBody>
                  <a:tcPr/>
                </a:tc>
                <a:tc>
                  <a:txBody>
                    <a:bodyPr/>
                    <a:lstStyle/>
                    <a:p>
                      <a:r>
                        <a:rPr lang="en-US" dirty="0" smtClean="0">
                          <a:effectLst/>
                        </a:rPr>
                        <a:t>The client cache control number for the current website</a:t>
                      </a:r>
                      <a:endParaRPr lang="en-US" dirty="0"/>
                    </a:p>
                  </a:txBody>
                  <a:tcPr/>
                </a:tc>
              </a:tr>
              <a:tr h="370840">
                <a:tc>
                  <a:txBody>
                    <a:bodyPr/>
                    <a:lstStyle/>
                    <a:p>
                      <a:r>
                        <a:rPr lang="en-US" dirty="0" err="1" smtClean="0"/>
                        <a:t>SPProductNumber</a:t>
                      </a:r>
                      <a:endParaRPr lang="en-US" dirty="0"/>
                    </a:p>
                  </a:txBody>
                  <a:tcPr/>
                </a:tc>
                <a:tc>
                  <a:txBody>
                    <a:bodyPr/>
                    <a:lstStyle/>
                    <a:p>
                      <a:r>
                        <a:rPr lang="en-US" dirty="0" smtClean="0">
                          <a:effectLst/>
                        </a:rPr>
                        <a:t>The full build version number of the SharePoint farm</a:t>
                      </a:r>
                      <a:endParaRPr lang="en-US" dirty="0"/>
                    </a:p>
                  </a:txBody>
                  <a:tcPr/>
                </a:tc>
              </a:tr>
            </a:tbl>
          </a:graphicData>
        </a:graphic>
      </p:graphicFrame>
    </p:spTree>
    <p:extLst>
      <p:ext uri="{BB962C8B-B14F-4D97-AF65-F5344CB8AC3E}">
        <p14:creationId xmlns:p14="http://schemas.microsoft.com/office/powerpoint/2010/main" val="39911504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0388" y="1857375"/>
            <a:ext cx="11149013" cy="2187575"/>
          </a:xfrm>
        </p:spPr>
        <p:txBody>
          <a:bodyPr/>
          <a:lstStyle/>
          <a:p>
            <a:r>
              <a:rPr lang="en-US" dirty="0" smtClean="0">
                <a:solidFill>
                  <a:schemeClr val="bg1"/>
                </a:solidFill>
              </a:rPr>
              <a:t>Utilizes “Internal” (SharePoint) Authentication</a:t>
            </a:r>
          </a:p>
          <a:p>
            <a:r>
              <a:rPr lang="en-US" dirty="0" smtClean="0">
                <a:solidFill>
                  <a:schemeClr val="bg1"/>
                </a:solidFill>
              </a:rPr>
              <a:t>App permissions are the lesser of user and app permissions to the given resource</a:t>
            </a: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Permissions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4231178" y="2982889"/>
            <a:ext cx="5016722" cy="3800998"/>
          </a:xfrm>
          <a:prstGeom prst="rect">
            <a:avLst/>
          </a:prstGeom>
        </p:spPr>
      </p:pic>
    </p:spTree>
    <p:extLst>
      <p:ext uri="{BB962C8B-B14F-4D97-AF65-F5344CB8AC3E}">
        <p14:creationId xmlns:p14="http://schemas.microsoft.com/office/powerpoint/2010/main" val="27047764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89956" y="1828006"/>
            <a:ext cx="11149013" cy="4433888"/>
          </a:xfrm>
        </p:spPr>
        <p:txBody>
          <a:bodyPr/>
          <a:lstStyle/>
          <a:p>
            <a:r>
              <a:rPr lang="en-US" dirty="0" smtClean="0">
                <a:solidFill>
                  <a:schemeClr val="bg1"/>
                </a:solidFill>
              </a:rPr>
              <a:t>Full Page</a:t>
            </a:r>
          </a:p>
          <a:p>
            <a:pPr lvl="1"/>
            <a:r>
              <a:rPr lang="en-US" dirty="0" smtClean="0">
                <a:solidFill>
                  <a:schemeClr val="bg1"/>
                </a:solidFill>
              </a:rPr>
              <a:t>Required for all apps</a:t>
            </a:r>
          </a:p>
          <a:p>
            <a:pPr lvl="1"/>
            <a:r>
              <a:rPr lang="en-US" dirty="0" smtClean="0">
                <a:solidFill>
                  <a:schemeClr val="bg1"/>
                </a:solidFill>
              </a:rPr>
              <a:t>Experienced when an app is launched from the contents page</a:t>
            </a:r>
          </a:p>
          <a:p>
            <a:r>
              <a:rPr lang="en-US" dirty="0" smtClean="0">
                <a:solidFill>
                  <a:schemeClr val="bg1"/>
                </a:solidFill>
              </a:rPr>
              <a:t>App Part</a:t>
            </a:r>
          </a:p>
          <a:p>
            <a:pPr lvl="1"/>
            <a:r>
              <a:rPr lang="en-US" dirty="0" smtClean="0">
                <a:solidFill>
                  <a:schemeClr val="bg1"/>
                </a:solidFill>
              </a:rPr>
              <a:t>Optional</a:t>
            </a:r>
          </a:p>
          <a:p>
            <a:pPr lvl="1"/>
            <a:r>
              <a:rPr lang="en-US" dirty="0" smtClean="0">
                <a:solidFill>
                  <a:schemeClr val="bg1"/>
                </a:solidFill>
              </a:rPr>
              <a:t>Allows an app to be hosted in an </a:t>
            </a:r>
            <a:r>
              <a:rPr lang="en-US" dirty="0" err="1" smtClean="0">
                <a:solidFill>
                  <a:schemeClr val="bg1"/>
                </a:solidFill>
              </a:rPr>
              <a:t>IFrame</a:t>
            </a:r>
            <a:r>
              <a:rPr lang="en-US" dirty="0" smtClean="0">
                <a:solidFill>
                  <a:schemeClr val="bg1"/>
                </a:solidFill>
              </a:rPr>
              <a:t> on the host web</a:t>
            </a:r>
          </a:p>
          <a:p>
            <a:r>
              <a:rPr lang="en-US" dirty="0" smtClean="0">
                <a:solidFill>
                  <a:schemeClr val="bg1"/>
                </a:solidFill>
              </a:rPr>
              <a:t>UI Custom Action</a:t>
            </a:r>
          </a:p>
          <a:p>
            <a:pPr lvl="1"/>
            <a:r>
              <a:rPr lang="en-US" dirty="0" smtClean="0">
                <a:solidFill>
                  <a:schemeClr val="bg1"/>
                </a:solidFill>
              </a:rPr>
              <a:t>Optional</a:t>
            </a:r>
          </a:p>
          <a:p>
            <a:pPr lvl="1"/>
            <a:r>
              <a:rPr lang="en-US" dirty="0" smtClean="0">
                <a:solidFill>
                  <a:schemeClr val="bg1"/>
                </a:solidFill>
              </a:rPr>
              <a:t>Allows an app to be launched from the ribbon or Edit Control Block(ECB)</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Shapes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58088698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56459" y="1690688"/>
            <a:ext cx="11149013" cy="4951413"/>
          </a:xfrm>
        </p:spPr>
        <p:txBody>
          <a:bodyPr/>
          <a:lstStyle/>
          <a:p>
            <a:r>
              <a:rPr lang="en-US" dirty="0" smtClean="0">
                <a:solidFill>
                  <a:schemeClr val="bg1"/>
                </a:solidFill>
              </a:rPr>
              <a:t>Pages</a:t>
            </a:r>
          </a:p>
          <a:p>
            <a:pPr lvl="1"/>
            <a:r>
              <a:rPr lang="en-US" dirty="0" smtClean="0">
                <a:solidFill>
                  <a:schemeClr val="bg1"/>
                </a:solidFill>
              </a:rPr>
              <a:t>ASPX</a:t>
            </a:r>
          </a:p>
          <a:p>
            <a:pPr lvl="1"/>
            <a:r>
              <a:rPr lang="en-US" dirty="0" smtClean="0">
                <a:solidFill>
                  <a:schemeClr val="bg1"/>
                </a:solidFill>
              </a:rPr>
              <a:t>HTML</a:t>
            </a:r>
          </a:p>
          <a:p>
            <a:r>
              <a:rPr lang="en-US" dirty="0" smtClean="0">
                <a:solidFill>
                  <a:schemeClr val="bg1"/>
                </a:solidFill>
              </a:rPr>
              <a:t>Authorization</a:t>
            </a:r>
          </a:p>
          <a:p>
            <a:pPr lvl="1"/>
            <a:r>
              <a:rPr lang="en-US" dirty="0" smtClean="0">
                <a:solidFill>
                  <a:schemeClr val="bg1"/>
                </a:solidFill>
              </a:rPr>
              <a:t>Internal SharePoint</a:t>
            </a:r>
          </a:p>
          <a:p>
            <a:r>
              <a:rPr lang="en-US" dirty="0" smtClean="0">
                <a:solidFill>
                  <a:schemeClr val="bg1"/>
                </a:solidFill>
              </a:rPr>
              <a:t>Programmability</a:t>
            </a:r>
          </a:p>
          <a:p>
            <a:pPr lvl="1"/>
            <a:r>
              <a:rPr lang="en-US" dirty="0" smtClean="0">
                <a:solidFill>
                  <a:schemeClr val="bg1"/>
                </a:solidFill>
              </a:rPr>
              <a:t>JavaScript (REST or CSOM)</a:t>
            </a:r>
          </a:p>
          <a:p>
            <a:pPr lvl="1"/>
            <a:r>
              <a:rPr lang="en-US" dirty="0" smtClean="0">
                <a:solidFill>
                  <a:schemeClr val="bg1"/>
                </a:solidFill>
              </a:rPr>
              <a:t>JavaScript Cross-Domain Library</a:t>
            </a:r>
          </a:p>
          <a:p>
            <a:pPr lvl="1"/>
            <a:r>
              <a:rPr lang="en-US" dirty="0" smtClean="0">
                <a:solidFill>
                  <a:schemeClr val="bg1"/>
                </a:solidFill>
              </a:rPr>
              <a:t>Web Proxy</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Creating SharePoint-Hosted Apps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26</a:t>
            </a:fld>
            <a:endParaRPr lang="en-US" dirty="0"/>
          </a:p>
        </p:txBody>
      </p:sp>
    </p:spTree>
    <p:extLst>
      <p:ext uri="{BB962C8B-B14F-4D97-AF65-F5344CB8AC3E}">
        <p14:creationId xmlns:p14="http://schemas.microsoft.com/office/powerpoint/2010/main" val="1995378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SharePoint-Hosted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18429699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JavaScript</a:t>
            </a:r>
            <a:endParaRPr lang="en-US" dirty="0"/>
          </a:p>
        </p:txBody>
      </p:sp>
    </p:spTree>
    <p:extLst>
      <p:ext uri="{BB962C8B-B14F-4D97-AF65-F5344CB8AC3E}">
        <p14:creationId xmlns:p14="http://schemas.microsoft.com/office/powerpoint/2010/main" val="28990448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Using the REST API</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29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199" y="1845544"/>
            <a:ext cx="9102401" cy="4214536"/>
          </a:xfrm>
          <a:prstGeom prst="rect">
            <a:avLst/>
          </a:prstGeom>
        </p:spPr>
      </p:pic>
    </p:spTree>
    <p:extLst>
      <p:ext uri="{BB962C8B-B14F-4D97-AF65-F5344CB8AC3E}">
        <p14:creationId xmlns:p14="http://schemas.microsoft.com/office/powerpoint/2010/main" val="23354963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Aplicaciones de SharePoint en la Nube</a:t>
            </a:r>
            <a:endParaRPr lang="es-ES" b="1"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Create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30</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984" y="1544518"/>
            <a:ext cx="6149581" cy="5000866"/>
          </a:xfrm>
          <a:prstGeom prst="rect">
            <a:avLst/>
          </a:prstGeom>
        </p:spPr>
      </p:pic>
    </p:spTree>
    <p:extLst>
      <p:ext uri="{BB962C8B-B14F-4D97-AF65-F5344CB8AC3E}">
        <p14:creationId xmlns:p14="http://schemas.microsoft.com/office/powerpoint/2010/main" val="115976947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Update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883" y="1367050"/>
            <a:ext cx="6986574" cy="5355801"/>
          </a:xfrm>
          <a:prstGeom prst="rect">
            <a:avLst/>
          </a:prstGeom>
        </p:spPr>
      </p:pic>
    </p:spTree>
    <p:extLst>
      <p:ext uri="{BB962C8B-B14F-4D97-AF65-F5344CB8AC3E}">
        <p14:creationId xmlns:p14="http://schemas.microsoft.com/office/powerpoint/2010/main" val="23245594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Delete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196" y="2190474"/>
            <a:ext cx="7732545" cy="3708952"/>
          </a:xfrm>
          <a:prstGeom prst="rect">
            <a:avLst/>
          </a:prstGeom>
        </p:spPr>
      </p:pic>
    </p:spTree>
    <p:extLst>
      <p:ext uri="{BB962C8B-B14F-4D97-AF65-F5344CB8AC3E}">
        <p14:creationId xmlns:p14="http://schemas.microsoft.com/office/powerpoint/2010/main" val="2775163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Using the CSOM API</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394" y="2118808"/>
            <a:ext cx="10221034" cy="3079007"/>
          </a:xfrm>
          <a:prstGeom prst="rect">
            <a:avLst/>
          </a:prstGeom>
        </p:spPr>
      </p:pic>
    </p:spTree>
    <p:extLst>
      <p:ext uri="{BB962C8B-B14F-4D97-AF65-F5344CB8AC3E}">
        <p14:creationId xmlns:p14="http://schemas.microsoft.com/office/powerpoint/2010/main" val="9355376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Create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687" y="2384438"/>
            <a:ext cx="8184913" cy="2806255"/>
          </a:xfrm>
          <a:prstGeom prst="rect">
            <a:avLst/>
          </a:prstGeom>
        </p:spPr>
      </p:pic>
    </p:spTree>
    <p:extLst>
      <p:ext uri="{BB962C8B-B14F-4D97-AF65-F5344CB8AC3E}">
        <p14:creationId xmlns:p14="http://schemas.microsoft.com/office/powerpoint/2010/main" val="274778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Update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478" y="2422200"/>
            <a:ext cx="8131390" cy="2817077"/>
          </a:xfrm>
          <a:prstGeom prst="rect">
            <a:avLst/>
          </a:prstGeom>
        </p:spPr>
      </p:pic>
    </p:spTree>
    <p:extLst>
      <p:ext uri="{BB962C8B-B14F-4D97-AF65-F5344CB8AC3E}">
        <p14:creationId xmlns:p14="http://schemas.microsoft.com/office/powerpoint/2010/main" val="11044268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Delete List Items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322" y="2345420"/>
            <a:ext cx="7823410" cy="1955853"/>
          </a:xfrm>
          <a:prstGeom prst="rect">
            <a:avLst/>
          </a:prstGeom>
        </p:spPr>
      </p:pic>
    </p:spTree>
    <p:extLst>
      <p:ext uri="{BB962C8B-B14F-4D97-AF65-F5344CB8AC3E}">
        <p14:creationId xmlns:p14="http://schemas.microsoft.com/office/powerpoint/2010/main" val="33348901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447800"/>
            <a:ext cx="11149013" cy="5170488"/>
          </a:xfrm>
        </p:spPr>
        <p:txBody>
          <a:bodyPr/>
          <a:lstStyle/>
          <a:p>
            <a:r>
              <a:rPr lang="en-US" dirty="0" smtClean="0">
                <a:solidFill>
                  <a:schemeClr val="bg1"/>
                </a:solidFill>
              </a:rPr>
              <a:t>Same-domain policy prevents JavaScript from making direct calls to the host web</a:t>
            </a:r>
          </a:p>
          <a:p>
            <a:r>
              <a:rPr lang="en-US" dirty="0">
                <a:solidFill>
                  <a:schemeClr val="bg1"/>
                </a:solidFill>
              </a:rPr>
              <a:t>SP.RequestExecutor.js located in LAYOUTS </a:t>
            </a:r>
            <a:r>
              <a:rPr lang="en-US" dirty="0" smtClean="0">
                <a:solidFill>
                  <a:schemeClr val="bg1"/>
                </a:solidFill>
              </a:rPr>
              <a:t>directory</a:t>
            </a:r>
          </a:p>
          <a:p>
            <a:pPr lvl="1"/>
            <a:r>
              <a:rPr lang="en-US" dirty="0" smtClean="0">
                <a:solidFill>
                  <a:schemeClr val="bg1"/>
                </a:solidFill>
              </a:rPr>
              <a:t>Option 1: Reference directly</a:t>
            </a:r>
          </a:p>
          <a:p>
            <a:pPr lvl="1"/>
            <a:endParaRPr lang="en-US" dirty="0"/>
          </a:p>
          <a:p>
            <a:pPr lvl="1"/>
            <a:endParaRPr lang="en-US" dirty="0" smtClean="0"/>
          </a:p>
          <a:p>
            <a:pPr lvl="1"/>
            <a:r>
              <a:rPr lang="en-US" dirty="0" smtClean="0">
                <a:solidFill>
                  <a:schemeClr val="bg1"/>
                </a:solidFill>
              </a:rPr>
              <a:t>Option 2: Load dynamically</a:t>
            </a:r>
            <a:endParaRPr lang="en-US" dirty="0">
              <a:solidFill>
                <a:schemeClr val="bg1"/>
              </a:solidFill>
            </a:endParaRPr>
          </a:p>
          <a:p>
            <a:endParaRPr lang="en-US" dirty="0" smtClean="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Cross Domain Library</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77" y="3291549"/>
            <a:ext cx="8662846" cy="661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77" y="4509515"/>
            <a:ext cx="7245264" cy="1683886"/>
          </a:xfrm>
          <a:prstGeom prst="rect">
            <a:avLst/>
          </a:prstGeom>
        </p:spPr>
      </p:pic>
    </p:spTree>
    <p:extLst>
      <p:ext uri="{BB962C8B-B14F-4D97-AF65-F5344CB8AC3E}">
        <p14:creationId xmlns:p14="http://schemas.microsoft.com/office/powerpoint/2010/main" val="33486462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Cross-Domain REST Calls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945" y="1920034"/>
            <a:ext cx="8132151" cy="3896412"/>
          </a:xfrm>
          <a:prstGeom prst="rect">
            <a:avLst/>
          </a:prstGeom>
          <a:ln>
            <a:noFill/>
          </a:ln>
        </p:spPr>
      </p:pic>
    </p:spTree>
    <p:extLst>
      <p:ext uri="{BB962C8B-B14F-4D97-AF65-F5344CB8AC3E}">
        <p14:creationId xmlns:p14="http://schemas.microsoft.com/office/powerpoint/2010/main" val="29992112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Cross-Domain CSOM Calls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39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046" y="1970121"/>
            <a:ext cx="6891224" cy="3450702"/>
          </a:xfrm>
          <a:prstGeom prst="rect">
            <a:avLst/>
          </a:prstGeom>
        </p:spPr>
      </p:pic>
    </p:spTree>
    <p:extLst>
      <p:ext uri="{BB962C8B-B14F-4D97-AF65-F5344CB8AC3E}">
        <p14:creationId xmlns:p14="http://schemas.microsoft.com/office/powerpoint/2010/main" val="34444220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Gustavo Velez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http://www.gavd.net</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gustavo@gavd.net</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720580"/>
            <a:ext cx="2267144" cy="880171"/>
          </a:xfrm>
        </p:spPr>
      </p:pic>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563" b="3563"/>
          <a:stretch>
            <a:fillRect/>
          </a:stretch>
        </p:blipFill>
        <p:spPr/>
      </p:pic>
    </p:spTree>
    <p:extLst>
      <p:ext uri="{BB962C8B-B14F-4D97-AF65-F5344CB8AC3E}">
        <p14:creationId xmlns:p14="http://schemas.microsoft.com/office/powerpoint/2010/main" val="3353818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App Parts</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198342495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81396" y="1824038"/>
            <a:ext cx="11149013" cy="4794250"/>
          </a:xfrm>
        </p:spPr>
        <p:txBody>
          <a:bodyPr>
            <a:normAutofit/>
          </a:bodyPr>
          <a:lstStyle/>
          <a:p>
            <a:r>
              <a:rPr lang="en-US" dirty="0" smtClean="0">
                <a:solidFill>
                  <a:schemeClr val="bg1"/>
                </a:solidFill>
              </a:rPr>
              <a:t>Allow functionality to be added to pages in the host web in a manner similar to web parts</a:t>
            </a:r>
          </a:p>
          <a:p>
            <a:r>
              <a:rPr lang="en-US" dirty="0" smtClean="0">
                <a:solidFill>
                  <a:schemeClr val="bg1"/>
                </a:solidFill>
              </a:rPr>
              <a:t>App part is rendered through an </a:t>
            </a:r>
            <a:r>
              <a:rPr lang="en-US" dirty="0" err="1" smtClean="0">
                <a:solidFill>
                  <a:schemeClr val="bg1"/>
                </a:solidFill>
              </a:rPr>
              <a:t>IFrame</a:t>
            </a:r>
            <a:r>
              <a:rPr lang="en-US" dirty="0" smtClean="0">
                <a:solidFill>
                  <a:schemeClr val="bg1"/>
                </a:solidFill>
              </a:rPr>
              <a:t> on the host web</a:t>
            </a:r>
          </a:p>
          <a:p>
            <a:r>
              <a:rPr lang="en-US" dirty="0" smtClean="0">
                <a:solidFill>
                  <a:schemeClr val="bg1"/>
                </a:solidFill>
              </a:rPr>
              <a:t>App part is defined using the Client Web Part</a:t>
            </a:r>
          </a:p>
          <a:p>
            <a:r>
              <a:rPr lang="en-US" dirty="0" smtClean="0">
                <a:solidFill>
                  <a:schemeClr val="bg1"/>
                </a:solidFill>
              </a:rPr>
              <a:t>Supported in both SharePoint-hosted and Provider-hosted apps</a:t>
            </a:r>
          </a:p>
          <a:p>
            <a:r>
              <a:rPr lang="en-US" dirty="0" smtClean="0">
                <a:solidFill>
                  <a:schemeClr val="bg1"/>
                </a:solidFill>
              </a:rPr>
              <a:t>Has a Configuration Panel similar to </a:t>
            </a:r>
            <a:r>
              <a:rPr lang="en-US" dirty="0" err="1" smtClean="0">
                <a:solidFill>
                  <a:schemeClr val="bg1"/>
                </a:solidFill>
              </a:rPr>
              <a:t>WebParts</a:t>
            </a:r>
            <a:endParaRPr lang="en-US" dirty="0" smtClean="0">
              <a:solidFill>
                <a:schemeClr val="bg1"/>
              </a:solidFill>
            </a:endParaRPr>
          </a:p>
          <a:p>
            <a:r>
              <a:rPr lang="en-US" dirty="0" smtClean="0">
                <a:solidFill>
                  <a:schemeClr val="bg1"/>
                </a:solidFill>
              </a:rPr>
              <a:t>Can use Configuration Properties similar to </a:t>
            </a:r>
            <a:r>
              <a:rPr lang="en-US" dirty="0" err="1" smtClean="0">
                <a:solidFill>
                  <a:schemeClr val="bg1"/>
                </a:solidFill>
              </a:rPr>
              <a:t>WebParts</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Parts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41</a:t>
            </a:fld>
            <a:endParaRPr lang="en-US" dirty="0"/>
          </a:p>
        </p:txBody>
      </p:sp>
    </p:spTree>
    <p:extLst>
      <p:ext uri="{BB962C8B-B14F-4D97-AF65-F5344CB8AC3E}">
        <p14:creationId xmlns:p14="http://schemas.microsoft.com/office/powerpoint/2010/main" val="42698220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Client Web Part CAML</a:t>
            </a:r>
            <a:r>
              <a:rPr lang="en-US" dirty="0" smtClean="0"/>
              <a:t/>
            </a:r>
            <a:br>
              <a:rPr lang="en-US" dirty="0" smtClean="0"/>
            </a:br>
            <a:endParaRPr lang="en-US" dirty="0"/>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034" y="1279502"/>
            <a:ext cx="7672407" cy="5338786"/>
          </a:xfrm>
          <a:prstGeom prst="rect">
            <a:avLst/>
          </a:prstGeom>
        </p:spPr>
      </p:pic>
    </p:spTree>
    <p:extLst>
      <p:ext uri="{BB962C8B-B14F-4D97-AF65-F5344CB8AC3E}">
        <p14:creationId xmlns:p14="http://schemas.microsoft.com/office/powerpoint/2010/main" val="271483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SharePoint App-Part</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7545358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UI Custom Actions</a:t>
            </a:r>
            <a:endParaRPr lang="en-US" dirty="0"/>
          </a:p>
        </p:txBody>
      </p:sp>
    </p:spTree>
    <p:extLst>
      <p:ext uri="{BB962C8B-B14F-4D97-AF65-F5344CB8AC3E}">
        <p14:creationId xmlns:p14="http://schemas.microsoft.com/office/powerpoint/2010/main" val="181020975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56705" y="1821873"/>
            <a:ext cx="11149013" cy="3868738"/>
          </a:xfrm>
        </p:spPr>
        <p:txBody>
          <a:bodyPr/>
          <a:lstStyle/>
          <a:p>
            <a:r>
              <a:rPr lang="en-US" dirty="0" smtClean="0">
                <a:solidFill>
                  <a:schemeClr val="bg1"/>
                </a:solidFill>
              </a:rPr>
              <a:t>Can extend the Ribbon or Edit Control Block (ECB) </a:t>
            </a:r>
          </a:p>
          <a:p>
            <a:r>
              <a:rPr lang="en-US" dirty="0" smtClean="0">
                <a:solidFill>
                  <a:schemeClr val="bg1"/>
                </a:solidFill>
              </a:rPr>
              <a:t>Launches a target page in your app</a:t>
            </a:r>
          </a:p>
          <a:p>
            <a:r>
              <a:rPr lang="en-US" dirty="0" smtClean="0">
                <a:solidFill>
                  <a:schemeClr val="bg1"/>
                </a:solidFill>
              </a:rPr>
              <a:t>Supports the addition of tokens to pass information to the app</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UI Custom Actions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45</a:t>
            </a:fld>
            <a:endParaRPr lang="en-US" dirty="0"/>
          </a:p>
        </p:txBody>
      </p:sp>
    </p:spTree>
    <p:extLst>
      <p:ext uri="{BB962C8B-B14F-4D97-AF65-F5344CB8AC3E}">
        <p14:creationId xmlns:p14="http://schemas.microsoft.com/office/powerpoint/2010/main" val="29585952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Custom Action CAML</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414" y="1686356"/>
            <a:ext cx="7300593" cy="4717189"/>
          </a:xfrm>
          <a:prstGeom prst="rect">
            <a:avLst/>
          </a:prstGeom>
        </p:spPr>
      </p:pic>
    </p:spTree>
    <p:extLst>
      <p:ext uri="{BB962C8B-B14F-4D97-AF65-F5344CB8AC3E}">
        <p14:creationId xmlns:p14="http://schemas.microsoft.com/office/powerpoint/2010/main" val="4575552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Deep </a:t>
            </a:r>
            <a:r>
              <a:rPr lang="en-US" dirty="0"/>
              <a:t>Dive into Provider Hosted Apps</a:t>
            </a:r>
          </a:p>
        </p:txBody>
      </p:sp>
    </p:spTree>
    <p:extLst>
      <p:ext uri="{BB962C8B-B14F-4D97-AF65-F5344CB8AC3E}">
        <p14:creationId xmlns:p14="http://schemas.microsoft.com/office/powerpoint/2010/main" val="33586079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Architecture </a:t>
            </a:r>
            <a:r>
              <a:rPr lang="en-US" sz="3600" b="1" dirty="0">
                <a:solidFill>
                  <a:schemeClr val="bg1"/>
                </a:solidFill>
              </a:rPr>
              <a:t>(Provider-Hosted Apps [OnPrem+365])</a:t>
            </a:r>
            <a:endParaRPr lang="en-US" b="1" dirty="0">
              <a:solidFill>
                <a:schemeClr val="bg1"/>
              </a:solidFill>
            </a:endParaRPr>
          </a:p>
        </p:txBody>
      </p:sp>
      <p:grpSp>
        <p:nvGrpSpPr>
          <p:cNvPr id="4" name="Group 3"/>
          <p:cNvGrpSpPr>
            <a:grpSpLocks noChangeAspect="1"/>
          </p:cNvGrpSpPr>
          <p:nvPr/>
        </p:nvGrpSpPr>
        <p:grpSpPr>
          <a:xfrm>
            <a:off x="2075121" y="3006267"/>
            <a:ext cx="1634531" cy="1514211"/>
            <a:chOff x="1139868" y="4066586"/>
            <a:chExt cx="2223910" cy="2060213"/>
          </a:xfrm>
        </p:grpSpPr>
        <p:pic>
          <p:nvPicPr>
            <p:cNvPr id="5" name="Picture 4"/>
            <p:cNvPicPr>
              <a:picLocks noChangeAspect="1"/>
            </p:cNvPicPr>
            <p:nvPr/>
          </p:nvPicPr>
          <p:blipFill>
            <a:blip r:embed="rId3"/>
            <a:stretch>
              <a:fillRect/>
            </a:stretch>
          </p:blipFill>
          <p:spPr>
            <a:xfrm>
              <a:off x="1139868" y="4066586"/>
              <a:ext cx="1334950" cy="1267414"/>
            </a:xfrm>
            <a:prstGeom prst="rect">
              <a:avLst/>
            </a:prstGeom>
          </p:spPr>
        </p:pic>
        <p:pic>
          <p:nvPicPr>
            <p:cNvPr id="6" name="Picture 5"/>
            <p:cNvPicPr>
              <a:picLocks noChangeAspect="1"/>
            </p:cNvPicPr>
            <p:nvPr/>
          </p:nvPicPr>
          <p:blipFill>
            <a:blip r:embed="rId4"/>
            <a:stretch>
              <a:fillRect/>
            </a:stretch>
          </p:blipFill>
          <p:spPr>
            <a:xfrm>
              <a:off x="2722844" y="5169800"/>
              <a:ext cx="640934" cy="956999"/>
            </a:xfrm>
            <a:prstGeom prst="rect">
              <a:avLst/>
            </a:prstGeom>
          </p:spPr>
        </p:pic>
        <p:pic>
          <p:nvPicPr>
            <p:cNvPr id="7" name="Picture 6"/>
            <p:cNvPicPr>
              <a:picLocks noChangeAspect="1"/>
            </p:cNvPicPr>
            <p:nvPr/>
          </p:nvPicPr>
          <p:blipFill>
            <a:blip r:embed="rId5"/>
            <a:stretch>
              <a:fillRect/>
            </a:stretch>
          </p:blipFill>
          <p:spPr>
            <a:xfrm>
              <a:off x="1625422" y="5341440"/>
              <a:ext cx="963439" cy="699247"/>
            </a:xfrm>
            <a:prstGeom prst="rect">
              <a:avLst/>
            </a:prstGeom>
          </p:spPr>
        </p:pic>
        <p:pic>
          <p:nvPicPr>
            <p:cNvPr id="8" name="Picture 7"/>
            <p:cNvPicPr>
              <a:picLocks noChangeAspect="1"/>
            </p:cNvPicPr>
            <p:nvPr/>
          </p:nvPicPr>
          <p:blipFill>
            <a:blip r:embed="rId6"/>
            <a:stretch>
              <a:fillRect/>
            </a:stretch>
          </p:blipFill>
          <p:spPr>
            <a:xfrm>
              <a:off x="2087010" y="4919651"/>
              <a:ext cx="907928" cy="658958"/>
            </a:xfrm>
            <a:prstGeom prst="rect">
              <a:avLst/>
            </a:prstGeom>
          </p:spPr>
        </p:pic>
      </p:grpSp>
      <p:sp>
        <p:nvSpPr>
          <p:cNvPr id="9" name="Rectangle 8"/>
          <p:cNvSpPr/>
          <p:nvPr/>
        </p:nvSpPr>
        <p:spPr bwMode="auto">
          <a:xfrm>
            <a:off x="4657166" y="1748406"/>
            <a:ext cx="3552214" cy="3555273"/>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solidFill>
                  <a:schemeClr val="tx1">
                    <a:lumMod val="65000"/>
                    <a:lumOff val="35000"/>
                  </a:schemeClr>
                </a:solidFill>
                <a:ea typeface="Segoe UI" pitchFamily="34" charset="0"/>
                <a:cs typeface="Segoe UI" pitchFamily="34" charset="0"/>
              </a:rPr>
              <a:t>SharePoint </a:t>
            </a:r>
            <a:r>
              <a:rPr lang="en-US" sz="2000" dirty="0">
                <a:solidFill>
                  <a:schemeClr val="tx1">
                    <a:lumMod val="65000"/>
                    <a:lumOff val="35000"/>
                  </a:schemeClr>
                </a:solidFill>
                <a:ea typeface="Segoe UI" pitchFamily="34" charset="0"/>
                <a:cs typeface="Segoe UI" pitchFamily="34" charset="0"/>
              </a:rPr>
              <a:t>(</a:t>
            </a:r>
            <a:r>
              <a:rPr lang="en-US" sz="2000" dirty="0" err="1">
                <a:solidFill>
                  <a:schemeClr val="tx1">
                    <a:lumMod val="65000"/>
                    <a:lumOff val="35000"/>
                  </a:schemeClr>
                </a:solidFill>
                <a:ea typeface="Segoe UI" pitchFamily="34" charset="0"/>
                <a:cs typeface="Segoe UI" pitchFamily="34" charset="0"/>
              </a:rPr>
              <a:t>OnPrem</a:t>
            </a:r>
            <a:r>
              <a:rPr lang="en-US" sz="2000" dirty="0">
                <a:solidFill>
                  <a:schemeClr val="tx1">
                    <a:lumMod val="65000"/>
                    <a:lumOff val="35000"/>
                  </a:schemeClr>
                </a:solidFill>
                <a:ea typeface="Segoe UI" pitchFamily="34" charset="0"/>
                <a:cs typeface="Segoe UI" pitchFamily="34" charset="0"/>
              </a:rPr>
              <a:t>/365)</a:t>
            </a:r>
            <a:endParaRPr lang="en-US" sz="2400" dirty="0">
              <a:solidFill>
                <a:schemeClr val="tx1">
                  <a:lumMod val="65000"/>
                  <a:lumOff val="35000"/>
                </a:schemeClr>
              </a:solidFill>
              <a:ea typeface="Segoe UI" pitchFamily="34" charset="0"/>
              <a:cs typeface="Segoe UI" pitchFamily="34" charset="0"/>
            </a:endParaRPr>
          </a:p>
        </p:txBody>
      </p:sp>
      <p:grpSp>
        <p:nvGrpSpPr>
          <p:cNvPr id="10" name="Group 9"/>
          <p:cNvGrpSpPr>
            <a:grpSpLocks noChangeAspect="1"/>
          </p:cNvGrpSpPr>
          <p:nvPr/>
        </p:nvGrpSpPr>
        <p:grpSpPr>
          <a:xfrm>
            <a:off x="7204414" y="2029960"/>
            <a:ext cx="1697226" cy="1530153"/>
            <a:chOff x="784636" y="1642899"/>
            <a:chExt cx="2274396" cy="2100062"/>
          </a:xfrm>
        </p:grpSpPr>
        <p:grpSp>
          <p:nvGrpSpPr>
            <p:cNvPr id="11" name="Group 10"/>
            <p:cNvGrpSpPr/>
            <p:nvPr/>
          </p:nvGrpSpPr>
          <p:grpSpPr>
            <a:xfrm>
              <a:off x="1584678" y="1642899"/>
              <a:ext cx="1474354" cy="1159738"/>
              <a:chOff x="3259173" y="2265001"/>
              <a:chExt cx="1474354" cy="1159738"/>
            </a:xfrm>
          </p:grpSpPr>
          <p:pic>
            <p:nvPicPr>
              <p:cNvPr id="18" name="Picture 17"/>
              <p:cNvPicPr>
                <a:picLocks noChangeAspect="1"/>
              </p:cNvPicPr>
              <p:nvPr/>
            </p:nvPicPr>
            <p:blipFill>
              <a:blip r:embed="rId7"/>
              <a:stretch>
                <a:fillRect/>
              </a:stretch>
            </p:blipFill>
            <p:spPr>
              <a:xfrm>
                <a:off x="3259173" y="2493797"/>
                <a:ext cx="465830" cy="863861"/>
              </a:xfrm>
              <a:prstGeom prst="rect">
                <a:avLst/>
              </a:prstGeom>
            </p:spPr>
          </p:pic>
          <p:pic>
            <p:nvPicPr>
              <p:cNvPr id="19" name="Picture 18"/>
              <p:cNvPicPr>
                <a:picLocks noChangeAspect="1"/>
              </p:cNvPicPr>
              <p:nvPr/>
            </p:nvPicPr>
            <p:blipFill>
              <a:blip r:embed="rId7"/>
              <a:stretch>
                <a:fillRect/>
              </a:stretch>
            </p:blipFill>
            <p:spPr>
              <a:xfrm>
                <a:off x="3584595" y="2265001"/>
                <a:ext cx="465830" cy="863861"/>
              </a:xfrm>
              <a:prstGeom prst="rect">
                <a:avLst/>
              </a:prstGeom>
            </p:spPr>
          </p:pic>
          <p:pic>
            <p:nvPicPr>
              <p:cNvPr id="20" name="Picture 19"/>
              <p:cNvPicPr>
                <a:picLocks noChangeAspect="1"/>
              </p:cNvPicPr>
              <p:nvPr/>
            </p:nvPicPr>
            <p:blipFill>
              <a:blip r:embed="rId8"/>
              <a:stretch>
                <a:fillRect/>
              </a:stretch>
            </p:blipFill>
            <p:spPr>
              <a:xfrm>
                <a:off x="3829702" y="2547779"/>
                <a:ext cx="903825" cy="876960"/>
              </a:xfrm>
              <a:prstGeom prst="rect">
                <a:avLst/>
              </a:prstGeom>
            </p:spPr>
          </p:pic>
        </p:grpSp>
        <p:grpSp>
          <p:nvGrpSpPr>
            <p:cNvPr id="12" name="Group 11"/>
            <p:cNvGrpSpPr/>
            <p:nvPr/>
          </p:nvGrpSpPr>
          <p:grpSpPr>
            <a:xfrm>
              <a:off x="1351763" y="2761698"/>
              <a:ext cx="1110204" cy="981263"/>
              <a:chOff x="2552214" y="4019392"/>
              <a:chExt cx="1110204" cy="981263"/>
            </a:xfrm>
          </p:grpSpPr>
          <p:pic>
            <p:nvPicPr>
              <p:cNvPr id="16" name="Picture 15"/>
              <p:cNvPicPr>
                <a:picLocks noChangeAspect="1"/>
              </p:cNvPicPr>
              <p:nvPr/>
            </p:nvPicPr>
            <p:blipFill>
              <a:blip r:embed="rId7"/>
              <a:stretch>
                <a:fillRect/>
              </a:stretch>
            </p:blipFill>
            <p:spPr>
              <a:xfrm>
                <a:off x="2552214" y="4136794"/>
                <a:ext cx="465830" cy="863861"/>
              </a:xfrm>
              <a:prstGeom prst="rect">
                <a:avLst/>
              </a:prstGeom>
            </p:spPr>
          </p:pic>
          <p:pic>
            <p:nvPicPr>
              <p:cNvPr id="17" name="Picture 16"/>
              <p:cNvPicPr>
                <a:picLocks noChangeAspect="1"/>
              </p:cNvPicPr>
              <p:nvPr/>
            </p:nvPicPr>
            <p:blipFill>
              <a:blip r:embed="rId9"/>
              <a:stretch>
                <a:fillRect/>
              </a:stretch>
            </p:blipFill>
            <p:spPr>
              <a:xfrm>
                <a:off x="2855928" y="4019392"/>
                <a:ext cx="806490" cy="904800"/>
              </a:xfrm>
              <a:prstGeom prst="rect">
                <a:avLst/>
              </a:prstGeom>
            </p:spPr>
          </p:pic>
        </p:grpSp>
        <p:grpSp>
          <p:nvGrpSpPr>
            <p:cNvPr id="13" name="Group 12"/>
            <p:cNvGrpSpPr/>
            <p:nvPr/>
          </p:nvGrpSpPr>
          <p:grpSpPr>
            <a:xfrm>
              <a:off x="784636" y="2008184"/>
              <a:ext cx="949310" cy="1066996"/>
              <a:chOff x="1637814" y="2493797"/>
              <a:chExt cx="949310" cy="1066996"/>
            </a:xfrm>
          </p:grpSpPr>
          <p:pic>
            <p:nvPicPr>
              <p:cNvPr id="14" name="Picture 13"/>
              <p:cNvPicPr>
                <a:picLocks noChangeAspect="1"/>
              </p:cNvPicPr>
              <p:nvPr/>
            </p:nvPicPr>
            <p:blipFill>
              <a:blip r:embed="rId7"/>
              <a:stretch>
                <a:fillRect/>
              </a:stretch>
            </p:blipFill>
            <p:spPr>
              <a:xfrm>
                <a:off x="1637814" y="2696932"/>
                <a:ext cx="465830" cy="863861"/>
              </a:xfrm>
              <a:prstGeom prst="rect">
                <a:avLst/>
              </a:prstGeom>
            </p:spPr>
          </p:pic>
          <p:pic>
            <p:nvPicPr>
              <p:cNvPr id="15" name="Picture 14"/>
              <p:cNvPicPr>
                <a:picLocks noChangeAspect="1"/>
              </p:cNvPicPr>
              <p:nvPr/>
            </p:nvPicPr>
            <p:blipFill>
              <a:blip r:embed="rId10"/>
              <a:stretch>
                <a:fillRect/>
              </a:stretch>
            </p:blipFill>
            <p:spPr>
              <a:xfrm>
                <a:off x="1857111" y="2493797"/>
                <a:ext cx="730013" cy="911760"/>
              </a:xfrm>
              <a:prstGeom prst="rect">
                <a:avLst/>
              </a:prstGeom>
            </p:spPr>
          </p:pic>
        </p:grpSp>
      </p:grpSp>
      <p:grpSp>
        <p:nvGrpSpPr>
          <p:cNvPr id="21" name="Group 20"/>
          <p:cNvGrpSpPr/>
          <p:nvPr/>
        </p:nvGrpSpPr>
        <p:grpSpPr>
          <a:xfrm>
            <a:off x="9532852" y="3409103"/>
            <a:ext cx="597915" cy="878915"/>
            <a:chOff x="10571003" y="3361847"/>
            <a:chExt cx="597915" cy="878915"/>
          </a:xfrm>
        </p:grpSpPr>
        <p:pic>
          <p:nvPicPr>
            <p:cNvPr id="22" name="Picture 21"/>
            <p:cNvPicPr>
              <a:picLocks noChangeAspect="1"/>
            </p:cNvPicPr>
            <p:nvPr/>
          </p:nvPicPr>
          <p:blipFill>
            <a:blip r:embed="rId11"/>
            <a:stretch>
              <a:fillRect/>
            </a:stretch>
          </p:blipFill>
          <p:spPr>
            <a:xfrm>
              <a:off x="10571003" y="3361847"/>
              <a:ext cx="597915" cy="598560"/>
            </a:xfrm>
            <a:prstGeom prst="rect">
              <a:avLst/>
            </a:prstGeom>
          </p:spPr>
        </p:pic>
        <p:sp>
          <p:nvSpPr>
            <p:cNvPr id="23" name="TextBox 22"/>
            <p:cNvSpPr txBox="1"/>
            <p:nvPr/>
          </p:nvSpPr>
          <p:spPr>
            <a:xfrm>
              <a:off x="10633548" y="3932985"/>
              <a:ext cx="375167"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ACS</a:t>
              </a:r>
            </a:p>
          </p:txBody>
        </p:sp>
      </p:grpSp>
      <p:grpSp>
        <p:nvGrpSpPr>
          <p:cNvPr id="24" name="Group 23"/>
          <p:cNvGrpSpPr/>
          <p:nvPr/>
        </p:nvGrpSpPr>
        <p:grpSpPr>
          <a:xfrm>
            <a:off x="5092963" y="2407417"/>
            <a:ext cx="946669" cy="1089953"/>
            <a:chOff x="9534111" y="1148235"/>
            <a:chExt cx="946669" cy="1089953"/>
          </a:xfrm>
        </p:grpSpPr>
        <p:pic>
          <p:nvPicPr>
            <p:cNvPr id="25" name="Picture 24"/>
            <p:cNvPicPr>
              <a:picLocks noChangeAspect="1"/>
            </p:cNvPicPr>
            <p:nvPr/>
          </p:nvPicPr>
          <p:blipFill>
            <a:blip r:embed="rId12"/>
            <a:stretch>
              <a:fillRect/>
            </a:stretch>
          </p:blipFill>
          <p:spPr>
            <a:xfrm>
              <a:off x="9586780" y="1148235"/>
              <a:ext cx="841328" cy="775240"/>
            </a:xfrm>
            <a:prstGeom prst="rect">
              <a:avLst/>
            </a:prstGeom>
          </p:spPr>
        </p:pic>
        <p:sp>
          <p:nvSpPr>
            <p:cNvPr id="26" name="TextBox 25"/>
            <p:cNvSpPr txBox="1"/>
            <p:nvPr/>
          </p:nvSpPr>
          <p:spPr>
            <a:xfrm>
              <a:off x="9534111" y="1930411"/>
              <a:ext cx="946669" cy="307777"/>
            </a:xfrm>
            <a:prstGeom prst="rect">
              <a:avLst/>
            </a:prstGeom>
            <a:noFill/>
          </p:spPr>
          <p:txBody>
            <a:bodyPr wrap="none" lIns="0" tIns="0" rIns="0" bIns="0" rtlCol="0">
              <a:spAutoFit/>
            </a:bodyPr>
            <a:lstStyle/>
            <a:p>
              <a:pPr algn="ctr"/>
              <a:r>
                <a:rPr lang="en-US" sz="2000" spc="-70" dirty="0"/>
                <a:t>Host Web</a:t>
              </a:r>
            </a:p>
          </p:txBody>
        </p:sp>
      </p:grpSp>
      <p:grpSp>
        <p:nvGrpSpPr>
          <p:cNvPr id="27" name="Group 26"/>
          <p:cNvGrpSpPr/>
          <p:nvPr/>
        </p:nvGrpSpPr>
        <p:grpSpPr>
          <a:xfrm>
            <a:off x="5528572" y="3520104"/>
            <a:ext cx="2431307" cy="1506577"/>
            <a:chOff x="9022658" y="2768131"/>
            <a:chExt cx="2431307" cy="1506577"/>
          </a:xfrm>
        </p:grpSpPr>
        <p:pic>
          <p:nvPicPr>
            <p:cNvPr id="28" name="Picture 27"/>
            <p:cNvPicPr>
              <a:picLocks noChangeAspect="1"/>
            </p:cNvPicPr>
            <p:nvPr/>
          </p:nvPicPr>
          <p:blipFill>
            <a:blip r:embed="rId13"/>
            <a:stretch>
              <a:fillRect/>
            </a:stretch>
          </p:blipFill>
          <p:spPr>
            <a:xfrm>
              <a:off x="9946303" y="2768131"/>
              <a:ext cx="584010" cy="487200"/>
            </a:xfrm>
            <a:prstGeom prst="rect">
              <a:avLst/>
            </a:prstGeom>
          </p:spPr>
        </p:pic>
        <p:sp>
          <p:nvSpPr>
            <p:cNvPr id="29" name="TextBox 28"/>
            <p:cNvSpPr txBox="1"/>
            <p:nvPr/>
          </p:nvSpPr>
          <p:spPr>
            <a:xfrm>
              <a:off x="9022658" y="3228268"/>
              <a:ext cx="2431307" cy="1046440"/>
            </a:xfrm>
            <a:prstGeom prst="rect">
              <a:avLst/>
            </a:prstGeom>
            <a:noFill/>
          </p:spPr>
          <p:txBody>
            <a:bodyPr wrap="none" lIns="0" tIns="0" rIns="0" bIns="0" rtlCol="0">
              <a:spAutoFit/>
            </a:bodyPr>
            <a:lstStyle/>
            <a:p>
              <a:pPr algn="ctr"/>
              <a:r>
                <a:rPr lang="en-US" sz="2000" spc="-70" dirty="0" err="1"/>
                <a:t>SubSPWeb</a:t>
              </a:r>
              <a:endParaRPr lang="en-US" sz="2000" spc="-70" dirty="0"/>
            </a:p>
            <a:p>
              <a:r>
                <a:rPr lang="en-US" sz="1600" b="1" spc="-70" dirty="0"/>
                <a:t>-</a:t>
              </a:r>
              <a:r>
                <a:rPr lang="en-US" sz="1600" b="1" spc="-70" dirty="0" err="1"/>
                <a:t>SubWeb</a:t>
              </a:r>
              <a:r>
                <a:rPr lang="en-US" sz="1600" b="1" spc="-70" dirty="0"/>
                <a:t> under </a:t>
              </a:r>
              <a:r>
                <a:rPr lang="en-US" sz="1600" b="1" spc="-70" dirty="0" err="1"/>
                <a:t>HostWeb</a:t>
              </a:r>
              <a:endParaRPr lang="en-US" sz="1600" b="1" spc="-70" dirty="0"/>
            </a:p>
            <a:p>
              <a:r>
                <a:rPr lang="en-US" sz="1600" b="1" spc="-70" dirty="0"/>
                <a:t>-Separate Domain</a:t>
              </a:r>
            </a:p>
            <a:p>
              <a:r>
                <a:rPr lang="en-US" sz="1600" b="1" spc="-70" dirty="0"/>
                <a:t>-Created during App Installation</a:t>
              </a:r>
            </a:p>
          </p:txBody>
        </p:sp>
      </p:grpSp>
      <p:cxnSp>
        <p:nvCxnSpPr>
          <p:cNvPr id="30" name="Straight Arrow Connector 29"/>
          <p:cNvCxnSpPr/>
          <p:nvPr/>
        </p:nvCxnSpPr>
        <p:spPr>
          <a:xfrm flipV="1">
            <a:off x="3196030" y="2795037"/>
            <a:ext cx="1843415" cy="59023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181184" y="3427288"/>
            <a:ext cx="3119049" cy="336084"/>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18777" y="3712773"/>
            <a:ext cx="2245886" cy="0"/>
          </a:xfrm>
          <a:prstGeom prst="straightConnector1">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28" idx="0"/>
          </p:cNvCxnSpPr>
          <p:nvPr/>
        </p:nvCxnSpPr>
        <p:spPr>
          <a:xfrm>
            <a:off x="5986959" y="2795037"/>
            <a:ext cx="757262" cy="725067"/>
          </a:xfrm>
          <a:prstGeom prst="bentConnector2">
            <a:avLst/>
          </a:prstGeom>
          <a:ln w="44450">
            <a:solidFill>
              <a:schemeClr val="tx1">
                <a:alpha val="60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0701" y="5594555"/>
            <a:ext cx="2917861" cy="1107996"/>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ACS </a:t>
            </a:r>
            <a:r>
              <a:rPr lang="en-US" sz="1400" spc="-70" dirty="0">
                <a:gradFill>
                  <a:gsLst>
                    <a:gs pos="2917">
                      <a:schemeClr val="bg2"/>
                    </a:gs>
                    <a:gs pos="95000">
                      <a:schemeClr val="bg2"/>
                    </a:gs>
                  </a:gsLst>
                  <a:lin ang="5400000" scaled="0"/>
                </a:gradFill>
              </a:rPr>
              <a:t>(Access Control Service)</a:t>
            </a:r>
            <a:r>
              <a:rPr lang="en-US" sz="2400" spc="-70" dirty="0">
                <a:gradFill>
                  <a:gsLst>
                    <a:gs pos="2917">
                      <a:schemeClr val="bg2"/>
                    </a:gs>
                    <a:gs pos="95000">
                      <a:schemeClr val="bg2"/>
                    </a:gs>
                  </a:gsLst>
                  <a:lin ang="5400000" scaled="0"/>
                </a:gradFill>
              </a:rPr>
              <a:t>:</a:t>
            </a:r>
          </a:p>
          <a:p>
            <a:r>
              <a:rPr lang="en-US" sz="2400" spc="-70" dirty="0">
                <a:gradFill>
                  <a:gsLst>
                    <a:gs pos="2917">
                      <a:schemeClr val="bg2"/>
                    </a:gs>
                    <a:gs pos="95000">
                      <a:schemeClr val="bg2"/>
                    </a:gs>
                  </a:gsLst>
                  <a:lin ang="5400000" scaled="0"/>
                </a:gradFill>
              </a:rPr>
              <a:t>  - S2S</a:t>
            </a:r>
          </a:p>
          <a:p>
            <a:r>
              <a:rPr lang="en-US" sz="2400" spc="-70" dirty="0">
                <a:gradFill>
                  <a:gsLst>
                    <a:gs pos="2917">
                      <a:schemeClr val="bg2"/>
                    </a:gs>
                    <a:gs pos="95000">
                      <a:schemeClr val="bg2"/>
                    </a:gs>
                  </a:gsLst>
                  <a:lin ang="5400000" scaled="0"/>
                </a:gradFill>
              </a:rPr>
              <a:t>  - AACS</a:t>
            </a:r>
          </a:p>
        </p:txBody>
      </p:sp>
      <p:cxnSp>
        <p:nvCxnSpPr>
          <p:cNvPr id="34" name="Straight Arrow Connector 33"/>
          <p:cNvCxnSpPr/>
          <p:nvPr/>
        </p:nvCxnSpPr>
        <p:spPr>
          <a:xfrm flipH="1" flipV="1">
            <a:off x="10193311" y="3817105"/>
            <a:ext cx="626526" cy="790203"/>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9047265" y="4617943"/>
            <a:ext cx="1935498" cy="1438729"/>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2400" dirty="0">
                <a:solidFill>
                  <a:schemeClr val="tx1">
                    <a:lumMod val="65000"/>
                    <a:lumOff val="35000"/>
                  </a:schemeClr>
                </a:solidFill>
                <a:ea typeface="Segoe UI" pitchFamily="34" charset="0"/>
                <a:cs typeface="Segoe UI" pitchFamily="34" charset="0"/>
              </a:rPr>
              <a:t>Provider</a:t>
            </a:r>
          </a:p>
        </p:txBody>
      </p:sp>
      <p:pic>
        <p:nvPicPr>
          <p:cNvPr id="37" name="Picture 36"/>
          <p:cNvPicPr>
            <a:picLocks noChangeAspect="1"/>
          </p:cNvPicPr>
          <p:nvPr/>
        </p:nvPicPr>
        <p:blipFill>
          <a:blip r:embed="rId13"/>
          <a:stretch>
            <a:fillRect/>
          </a:stretch>
        </p:blipFill>
        <p:spPr>
          <a:xfrm>
            <a:off x="9733124" y="5049512"/>
            <a:ext cx="584010" cy="487200"/>
          </a:xfrm>
          <a:prstGeom prst="rect">
            <a:avLst/>
          </a:prstGeom>
        </p:spPr>
      </p:pic>
      <p:sp>
        <p:nvSpPr>
          <p:cNvPr id="39" name="TextBox 38"/>
          <p:cNvSpPr txBox="1"/>
          <p:nvPr/>
        </p:nvSpPr>
        <p:spPr>
          <a:xfrm>
            <a:off x="9559954" y="5533951"/>
            <a:ext cx="910121" cy="553998"/>
          </a:xfrm>
          <a:prstGeom prst="rect">
            <a:avLst/>
          </a:prstGeom>
          <a:noFill/>
        </p:spPr>
        <p:txBody>
          <a:bodyPr wrap="none" lIns="0" tIns="0" rIns="0" bIns="0" rtlCol="0">
            <a:spAutoFit/>
          </a:bodyPr>
          <a:lstStyle/>
          <a:p>
            <a:pPr algn="ctr"/>
            <a:r>
              <a:rPr lang="en-US" sz="2000" spc="-70" dirty="0" err="1" smtClean="0"/>
              <a:t>AppWeb</a:t>
            </a:r>
            <a:endParaRPr lang="en-US" sz="2000" spc="-70" dirty="0"/>
          </a:p>
          <a:p>
            <a:endParaRPr lang="en-US" sz="1600" b="1" spc="-70" dirty="0">
              <a:gradFill>
                <a:gsLst>
                  <a:gs pos="2917">
                    <a:schemeClr val="bg2"/>
                  </a:gs>
                  <a:gs pos="95000">
                    <a:schemeClr val="bg2"/>
                  </a:gs>
                </a:gsLst>
                <a:lin ang="5400000" scaled="0"/>
              </a:gradFill>
            </a:endParaRPr>
          </a:p>
        </p:txBody>
      </p:sp>
      <p:cxnSp>
        <p:nvCxnSpPr>
          <p:cNvPr id="42" name="Straight Arrow Connector 41"/>
          <p:cNvCxnSpPr/>
          <p:nvPr/>
        </p:nvCxnSpPr>
        <p:spPr>
          <a:xfrm flipH="1" flipV="1">
            <a:off x="7238770" y="3892917"/>
            <a:ext cx="1745951" cy="1031894"/>
          </a:xfrm>
          <a:prstGeom prst="straightConnector1">
            <a:avLst/>
          </a:prstGeom>
          <a:ln w="44450">
            <a:solidFill>
              <a:schemeClr val="tx1">
                <a:alpha val="60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2680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47919" y="1764908"/>
            <a:ext cx="11149013" cy="4451350"/>
          </a:xfrm>
        </p:spPr>
        <p:txBody>
          <a:bodyPr/>
          <a:lstStyle/>
          <a:p>
            <a:r>
              <a:rPr lang="en-US" dirty="0" smtClean="0">
                <a:solidFill>
                  <a:schemeClr val="bg1"/>
                </a:solidFill>
              </a:rPr>
              <a:t>Remote web always has full rights to app web</a:t>
            </a:r>
          </a:p>
          <a:p>
            <a:r>
              <a:rPr lang="en-US" dirty="0" smtClean="0">
                <a:solidFill>
                  <a:schemeClr val="bg1"/>
                </a:solidFill>
              </a:rPr>
              <a:t>App permissions are the lesser of user and app permissions to the given resource</a:t>
            </a:r>
          </a:p>
          <a:p>
            <a:r>
              <a:rPr lang="en-US" dirty="0" smtClean="0">
                <a:solidFill>
                  <a:schemeClr val="bg1"/>
                </a:solidFill>
              </a:rPr>
              <a:t>Provider-hosted app can utilize “app-only” permissions to “elevate” privileges.</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 Permissions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49</a:t>
            </a:fld>
            <a:endParaRPr lang="en-US" dirty="0"/>
          </a:p>
        </p:txBody>
      </p:sp>
      <p:pic>
        <p:nvPicPr>
          <p:cNvPr id="5" name="Picture 4"/>
          <p:cNvPicPr>
            <a:picLocks noChangeAspect="1"/>
          </p:cNvPicPr>
          <p:nvPr/>
        </p:nvPicPr>
        <p:blipFill>
          <a:blip r:embed="rId3"/>
          <a:stretch>
            <a:fillRect/>
          </a:stretch>
        </p:blipFill>
        <p:spPr>
          <a:xfrm>
            <a:off x="5386647" y="3902407"/>
            <a:ext cx="3711625" cy="2812170"/>
          </a:xfrm>
          <a:prstGeom prst="rect">
            <a:avLst/>
          </a:prstGeom>
        </p:spPr>
      </p:pic>
    </p:spTree>
    <p:extLst>
      <p:ext uri="{BB962C8B-B14F-4D97-AF65-F5344CB8AC3E}">
        <p14:creationId xmlns:p14="http://schemas.microsoft.com/office/powerpoint/2010/main" val="27606345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5749" b="29997"/>
          <a:stretch/>
        </p:blipFill>
        <p:spPr>
          <a:xfrm>
            <a:off x="924077" y="914400"/>
            <a:ext cx="2267145" cy="2589770"/>
          </a:xfrm>
        </p:spPr>
      </p:pic>
      <p:sp>
        <p:nvSpPr>
          <p:cNvPr id="2" name="Título 1"/>
          <p:cNvSpPr>
            <a:spLocks noGrp="1"/>
          </p:cNvSpPr>
          <p:nvPr>
            <p:ph type="title"/>
          </p:nvPr>
        </p:nvSpPr>
        <p:spPr/>
        <p:txBody>
          <a:bodyPr/>
          <a:lstStyle/>
          <a:p>
            <a:r>
              <a:rPr lang="en-US" dirty="0" smtClean="0"/>
              <a:t>Fabian Imaz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US" dirty="0" err="1" smtClean="0"/>
              <a:t>Siderys</a:t>
            </a:r>
            <a:endParaRPr lang="es-U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http://www.siderysbsn.com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http://blog.siderys.com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fabianimaz</a:t>
            </a:r>
            <a:endParaRPr lang="es-ES" dirty="0"/>
          </a:p>
        </p:txBody>
      </p:sp>
      <p:pic>
        <p:nvPicPr>
          <p:cNvPr id="9" name="Marcador de posición de imagen 8"/>
          <p:cNvPicPr preferRelativeResize="0">
            <a:picLocks noGrp="1"/>
          </p:cNvPicPr>
          <p:nvPr>
            <p:ph type="pic" sz="quarter" idx="4294967295"/>
          </p:nvPr>
        </p:nvPicPr>
        <p:blipFill>
          <a:blip r:embed="rId3">
            <a:extLst>
              <a:ext uri="{28A0092B-C50C-407E-A947-70E740481C1C}">
                <a14:useLocalDpi xmlns:a14="http://schemas.microsoft.com/office/drawing/2010/main" val="0"/>
              </a:ext>
            </a:extLst>
          </a:blip>
          <a:srcRect t="9116" b="9116"/>
          <a:stretch>
            <a:fillRect/>
          </a:stretch>
        </p:blipFill>
        <p:spPr>
          <a:xfrm>
            <a:off x="924078" y="4720580"/>
            <a:ext cx="2267144" cy="880171"/>
          </a:xfr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77" y="4039985"/>
            <a:ext cx="2267145" cy="491581"/>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s-US" dirty="0" smtClean="0"/>
              <a:t>Arquitecto</a:t>
            </a:r>
            <a:endParaRPr lang="es-US" dirty="0"/>
          </a:p>
        </p:txBody>
      </p:sp>
    </p:spTree>
    <p:extLst>
      <p:ext uri="{BB962C8B-B14F-4D97-AF65-F5344CB8AC3E}">
        <p14:creationId xmlns:p14="http://schemas.microsoft.com/office/powerpoint/2010/main" val="36121278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90451" y="1763683"/>
            <a:ext cx="11149013" cy="4410075"/>
          </a:xfrm>
        </p:spPr>
        <p:txBody>
          <a:bodyPr/>
          <a:lstStyle/>
          <a:p>
            <a:r>
              <a:rPr lang="en-US" dirty="0" smtClean="0">
                <a:solidFill>
                  <a:schemeClr val="bg1"/>
                </a:solidFill>
              </a:rPr>
              <a:t>Considers app permissions only, ignores user</a:t>
            </a:r>
          </a:p>
          <a:p>
            <a:r>
              <a:rPr lang="en-US" dirty="0" smtClean="0">
                <a:solidFill>
                  <a:schemeClr val="bg1"/>
                </a:solidFill>
              </a:rPr>
              <a:t>Set </a:t>
            </a:r>
            <a:r>
              <a:rPr lang="en-US" dirty="0" err="1" smtClean="0">
                <a:solidFill>
                  <a:schemeClr val="bg1"/>
                </a:solidFill>
              </a:rPr>
              <a:t>AllowAppOnlyPolicy</a:t>
            </a:r>
            <a:r>
              <a:rPr lang="en-US" dirty="0" smtClean="0">
                <a:solidFill>
                  <a:schemeClr val="bg1"/>
                </a:solidFill>
              </a:rPr>
              <a:t> to true in </a:t>
            </a:r>
            <a:r>
              <a:rPr lang="en-US" dirty="0" err="1" smtClean="0">
                <a:solidFill>
                  <a:schemeClr val="bg1"/>
                </a:solidFill>
              </a:rPr>
              <a:t>AppManifest</a:t>
            </a:r>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Get an app-only token</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App-Only Permissions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265" y="2889412"/>
            <a:ext cx="8687683" cy="6484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619" y="4539892"/>
            <a:ext cx="9222974" cy="631863"/>
          </a:xfrm>
          <a:prstGeom prst="rect">
            <a:avLst/>
          </a:prstGeom>
        </p:spPr>
      </p:pic>
    </p:spTree>
    <p:extLst>
      <p:ext uri="{BB962C8B-B14F-4D97-AF65-F5344CB8AC3E}">
        <p14:creationId xmlns:p14="http://schemas.microsoft.com/office/powerpoint/2010/main" val="119358035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06334" y="1690688"/>
            <a:ext cx="11149013" cy="4951413"/>
          </a:xfrm>
        </p:spPr>
        <p:txBody>
          <a:bodyPr>
            <a:normAutofit/>
          </a:bodyPr>
          <a:lstStyle/>
          <a:p>
            <a:r>
              <a:rPr lang="en-US" dirty="0" smtClean="0">
                <a:solidFill>
                  <a:schemeClr val="bg1"/>
                </a:solidFill>
              </a:rPr>
              <a:t>Web Project</a:t>
            </a:r>
          </a:p>
          <a:p>
            <a:pPr lvl="1"/>
            <a:r>
              <a:rPr lang="en-US" dirty="0" smtClean="0">
                <a:solidFill>
                  <a:schemeClr val="bg1"/>
                </a:solidFill>
              </a:rPr>
              <a:t>ASP.NET Web Forms</a:t>
            </a:r>
          </a:p>
          <a:p>
            <a:pPr lvl="1"/>
            <a:r>
              <a:rPr lang="en-US" dirty="0" smtClean="0">
                <a:solidFill>
                  <a:schemeClr val="bg1"/>
                </a:solidFill>
              </a:rPr>
              <a:t>MVC 5</a:t>
            </a:r>
          </a:p>
          <a:p>
            <a:pPr lvl="1"/>
            <a:r>
              <a:rPr lang="en-US" dirty="0" smtClean="0">
                <a:solidFill>
                  <a:schemeClr val="bg1"/>
                </a:solidFill>
              </a:rPr>
              <a:t>(Any technology)</a:t>
            </a:r>
          </a:p>
          <a:p>
            <a:r>
              <a:rPr lang="en-US" dirty="0" smtClean="0">
                <a:solidFill>
                  <a:schemeClr val="bg1"/>
                </a:solidFill>
              </a:rPr>
              <a:t>Authorization</a:t>
            </a:r>
          </a:p>
          <a:p>
            <a:pPr lvl="1"/>
            <a:r>
              <a:rPr lang="en-US" dirty="0">
                <a:solidFill>
                  <a:schemeClr val="bg1"/>
                </a:solidFill>
              </a:rPr>
              <a:t>Azure Access Control Services</a:t>
            </a:r>
          </a:p>
          <a:p>
            <a:pPr lvl="1"/>
            <a:r>
              <a:rPr lang="en-US" dirty="0" smtClean="0">
                <a:solidFill>
                  <a:schemeClr val="bg1"/>
                </a:solidFill>
              </a:rPr>
              <a:t>Server-to-Server High Trust</a:t>
            </a:r>
          </a:p>
          <a:p>
            <a:r>
              <a:rPr lang="en-US" dirty="0" smtClean="0">
                <a:solidFill>
                  <a:schemeClr val="bg1"/>
                </a:solidFill>
              </a:rPr>
              <a:t>Programmability</a:t>
            </a:r>
          </a:p>
          <a:p>
            <a:pPr lvl="1"/>
            <a:r>
              <a:rPr lang="en-US" dirty="0" err="1" smtClean="0">
                <a:solidFill>
                  <a:schemeClr val="bg1"/>
                </a:solidFill>
              </a:rPr>
              <a:t>SharePointContextProvider</a:t>
            </a:r>
            <a:r>
              <a:rPr lang="en-US" dirty="0" smtClean="0">
                <a:solidFill>
                  <a:schemeClr val="bg1"/>
                </a:solidFill>
              </a:rPr>
              <a:t> class</a:t>
            </a:r>
          </a:p>
          <a:p>
            <a:pPr lvl="1"/>
            <a:r>
              <a:rPr lang="en-US" dirty="0" smtClean="0">
                <a:solidFill>
                  <a:schemeClr val="bg1"/>
                </a:solidFill>
              </a:rPr>
              <a:t>Managed CSOM or REST</a:t>
            </a:r>
          </a:p>
          <a:p>
            <a:pPr lvl="1"/>
            <a:r>
              <a:rPr lang="en-US" dirty="0" smtClean="0">
                <a:solidFill>
                  <a:schemeClr val="bg1"/>
                </a:solidFill>
              </a:rPr>
              <a:t>JavaScript Cross-Domain Library</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Creating Provider-Hosted Apps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51</a:t>
            </a:fld>
            <a:endParaRPr lang="en-US" dirty="0"/>
          </a:p>
        </p:txBody>
      </p:sp>
    </p:spTree>
    <p:extLst>
      <p:ext uri="{BB962C8B-B14F-4D97-AF65-F5344CB8AC3E}">
        <p14:creationId xmlns:p14="http://schemas.microsoft.com/office/powerpoint/2010/main" val="4780544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Creating a Provider-Hosted App</a:t>
            </a:r>
            <a:endParaRPr lang="en-US"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411530831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Programming in C#</a:t>
            </a:r>
            <a:endParaRPr lang="en-US" dirty="0"/>
          </a:p>
        </p:txBody>
      </p:sp>
    </p:spTree>
    <p:extLst>
      <p:ext uri="{BB962C8B-B14F-4D97-AF65-F5344CB8AC3E}">
        <p14:creationId xmlns:p14="http://schemas.microsoft.com/office/powerpoint/2010/main" val="54042879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56706" y="1955742"/>
            <a:ext cx="11149013" cy="4379913"/>
          </a:xfrm>
        </p:spPr>
        <p:txBody>
          <a:bodyPr/>
          <a:lstStyle/>
          <a:p>
            <a:r>
              <a:rPr lang="en-US" dirty="0" smtClean="0">
                <a:solidFill>
                  <a:schemeClr val="bg1"/>
                </a:solidFill>
              </a:rPr>
              <a:t>Checks for valid Context Token</a:t>
            </a:r>
          </a:p>
          <a:p>
            <a:pPr lvl="1"/>
            <a:r>
              <a:rPr lang="en-US" dirty="0" smtClean="0">
                <a:solidFill>
                  <a:schemeClr val="bg1"/>
                </a:solidFill>
              </a:rPr>
              <a:t>Redirects if it does not exist</a:t>
            </a:r>
          </a:p>
          <a:p>
            <a:r>
              <a:rPr lang="en-US" dirty="0" smtClean="0">
                <a:solidFill>
                  <a:schemeClr val="bg1"/>
                </a:solidFill>
              </a:rPr>
              <a:t>Simplifies the management of context</a:t>
            </a:r>
          </a:p>
          <a:p>
            <a:pPr lvl="1"/>
            <a:r>
              <a:rPr lang="en-US" dirty="0" smtClean="0">
                <a:solidFill>
                  <a:schemeClr val="bg1"/>
                </a:solidFill>
              </a:rPr>
              <a:t>Provides an ACS or STS context</a:t>
            </a:r>
          </a:p>
          <a:p>
            <a:pPr lvl="1"/>
            <a:r>
              <a:rPr lang="en-US" dirty="0" smtClean="0">
                <a:solidFill>
                  <a:schemeClr val="bg1"/>
                </a:solidFill>
              </a:rPr>
              <a:t>Context exposes properties for key values like Host Web URL</a:t>
            </a:r>
          </a:p>
          <a:p>
            <a:r>
              <a:rPr lang="en-US" dirty="0" smtClean="0">
                <a:solidFill>
                  <a:schemeClr val="bg1"/>
                </a:solidFill>
              </a:rPr>
              <a:t>Simplifies the management of tokens</a:t>
            </a:r>
          </a:p>
          <a:p>
            <a:pPr lvl="1"/>
            <a:r>
              <a:rPr lang="en-US" dirty="0" smtClean="0">
                <a:solidFill>
                  <a:schemeClr val="bg1"/>
                </a:solidFill>
              </a:rPr>
              <a:t>Context exposes methods to retrieve tokens</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err="1" smtClean="0">
                <a:solidFill>
                  <a:schemeClr val="bg1"/>
                </a:solidFill>
              </a:rPr>
              <a:t>SharePointContextProvider</a:t>
            </a:r>
            <a:r>
              <a:rPr lang="en-US" dirty="0" smtClean="0">
                <a:solidFill>
                  <a:schemeClr val="bg1"/>
                </a:solidFill>
              </a:rPr>
              <a:t> Class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54</a:t>
            </a:fld>
            <a:endParaRPr lang="en-US" dirty="0"/>
          </a:p>
        </p:txBody>
      </p:sp>
      <p:pic>
        <p:nvPicPr>
          <p:cNvPr id="5" name="Picture 4"/>
          <p:cNvPicPr>
            <a:picLocks noChangeAspect="1"/>
          </p:cNvPicPr>
          <p:nvPr/>
        </p:nvPicPr>
        <p:blipFill>
          <a:blip r:embed="rId3"/>
          <a:stretch>
            <a:fillRect/>
          </a:stretch>
        </p:blipFill>
        <p:spPr>
          <a:xfrm>
            <a:off x="9151523" y="3388371"/>
            <a:ext cx="2911854" cy="3010841"/>
          </a:xfrm>
          <a:prstGeom prst="rect">
            <a:avLst/>
          </a:prstGeom>
        </p:spPr>
      </p:pic>
    </p:spTree>
    <p:extLst>
      <p:ext uri="{BB962C8B-B14F-4D97-AF65-F5344CB8AC3E}">
        <p14:creationId xmlns:p14="http://schemas.microsoft.com/office/powerpoint/2010/main" val="25164185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Validating Context Token</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55</a:t>
            </a:fld>
            <a:endParaRPr lang="en-US" dirty="0"/>
          </a:p>
        </p:txBody>
      </p:sp>
      <p:sp>
        <p:nvSpPr>
          <p:cNvPr id="9" name="TextBox 8"/>
          <p:cNvSpPr txBox="1"/>
          <p:nvPr/>
        </p:nvSpPr>
        <p:spPr>
          <a:xfrm>
            <a:off x="9177220" y="1998585"/>
            <a:ext cx="1338380" cy="369332"/>
          </a:xfrm>
          <a:prstGeom prst="rect">
            <a:avLst/>
          </a:prstGeom>
          <a:noFill/>
        </p:spPr>
        <p:txBody>
          <a:bodyPr wrap="none" lIns="0" tIns="0" rIns="0" bIns="0" rtlCol="0">
            <a:spAutoFit/>
          </a:bodyPr>
          <a:lstStyle/>
          <a:p>
            <a:r>
              <a:rPr lang="en-US" sz="2400" spc="-70" dirty="0">
                <a:solidFill>
                  <a:srgbClr val="C00000"/>
                </a:solidFill>
              </a:rPr>
              <a:t>Web Forms</a:t>
            </a:r>
          </a:p>
        </p:txBody>
      </p:sp>
      <p:sp>
        <p:nvSpPr>
          <p:cNvPr id="10" name="TextBox 9"/>
          <p:cNvSpPr txBox="1"/>
          <p:nvPr/>
        </p:nvSpPr>
        <p:spPr>
          <a:xfrm>
            <a:off x="8176510" y="5822640"/>
            <a:ext cx="777970" cy="369332"/>
          </a:xfrm>
          <a:prstGeom prst="rect">
            <a:avLst/>
          </a:prstGeom>
          <a:noFill/>
        </p:spPr>
        <p:txBody>
          <a:bodyPr wrap="none" lIns="0" tIns="0" rIns="0" bIns="0" rtlCol="0">
            <a:spAutoFit/>
          </a:bodyPr>
          <a:lstStyle/>
          <a:p>
            <a:r>
              <a:rPr lang="en-US" sz="2400" spc="-70" dirty="0">
                <a:solidFill>
                  <a:srgbClr val="C00000"/>
                </a:solidFill>
              </a:rPr>
              <a:t>MVC 5</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8" y="5357779"/>
            <a:ext cx="5349704" cy="929721"/>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892917" y="1793443"/>
            <a:ext cx="7061563" cy="2902099"/>
          </a:xfrm>
          <a:prstGeom prst="rect">
            <a:avLst/>
          </a:prstGeom>
        </p:spPr>
      </p:pic>
    </p:spTree>
    <p:extLst>
      <p:ext uri="{BB962C8B-B14F-4D97-AF65-F5344CB8AC3E}">
        <p14:creationId xmlns:p14="http://schemas.microsoft.com/office/powerpoint/2010/main" val="9258436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0388" y="1805247"/>
            <a:ext cx="11149013" cy="4330700"/>
          </a:xfrm>
        </p:spPr>
        <p:txBody>
          <a:bodyPr/>
          <a:lstStyle/>
          <a:p>
            <a:r>
              <a:rPr lang="en-US" dirty="0" err="1" smtClean="0">
                <a:solidFill>
                  <a:schemeClr val="bg1"/>
                </a:solidFill>
              </a:rPr>
              <a:t>SharePointContextProvider</a:t>
            </a:r>
            <a:r>
              <a:rPr lang="en-US" dirty="0" smtClean="0">
                <a:solidFill>
                  <a:schemeClr val="bg1"/>
                </a:solidFill>
              </a:rPr>
              <a:t> </a:t>
            </a:r>
            <a:r>
              <a:rPr lang="en-US" dirty="0" err="1" smtClean="0">
                <a:solidFill>
                  <a:schemeClr val="bg1"/>
                </a:solidFill>
              </a:rPr>
              <a:t>GetSharePointContext</a:t>
            </a:r>
            <a:endParaRPr lang="en-US" dirty="0" smtClean="0">
              <a:solidFill>
                <a:schemeClr val="bg1"/>
              </a:solidFill>
            </a:endParaRPr>
          </a:p>
          <a:p>
            <a:pPr lvl="1"/>
            <a:r>
              <a:rPr lang="en-US" dirty="0" smtClean="0">
                <a:solidFill>
                  <a:schemeClr val="bg1"/>
                </a:solidFill>
              </a:rPr>
              <a:t>Returns </a:t>
            </a:r>
            <a:r>
              <a:rPr lang="en-US" dirty="0" err="1" smtClean="0">
                <a:solidFill>
                  <a:schemeClr val="bg1"/>
                </a:solidFill>
              </a:rPr>
              <a:t>SharePointAcsContext</a:t>
            </a:r>
            <a:r>
              <a:rPr lang="en-US" dirty="0" smtClean="0">
                <a:solidFill>
                  <a:schemeClr val="bg1"/>
                </a:solidFill>
              </a:rPr>
              <a:t> in cloud</a:t>
            </a:r>
          </a:p>
          <a:p>
            <a:pPr lvl="1"/>
            <a:r>
              <a:rPr lang="en-US" dirty="0" smtClean="0">
                <a:solidFill>
                  <a:schemeClr val="bg1"/>
                </a:solidFill>
              </a:rPr>
              <a:t>Returns </a:t>
            </a:r>
            <a:r>
              <a:rPr lang="en-US" dirty="0" err="1" smtClean="0">
                <a:solidFill>
                  <a:schemeClr val="bg1"/>
                </a:solidFill>
              </a:rPr>
              <a:t>SharePointHighTrustContext</a:t>
            </a:r>
            <a:r>
              <a:rPr lang="en-US" dirty="0" smtClean="0">
                <a:solidFill>
                  <a:schemeClr val="bg1"/>
                </a:solidFill>
              </a:rPr>
              <a:t> on premises</a:t>
            </a:r>
          </a:p>
          <a:p>
            <a:r>
              <a:rPr lang="en-US" dirty="0" smtClean="0">
                <a:solidFill>
                  <a:schemeClr val="bg1"/>
                </a:solidFill>
              </a:rPr>
              <a:t>Properties</a:t>
            </a:r>
          </a:p>
          <a:p>
            <a:pPr lvl="1"/>
            <a:r>
              <a:rPr lang="en-US" dirty="0" err="1" smtClean="0">
                <a:solidFill>
                  <a:schemeClr val="bg1"/>
                </a:solidFill>
              </a:rPr>
              <a:t>SPAppWebUrl</a:t>
            </a:r>
            <a:endParaRPr lang="en-US" dirty="0" smtClean="0">
              <a:solidFill>
                <a:schemeClr val="bg1"/>
              </a:solidFill>
            </a:endParaRPr>
          </a:p>
          <a:p>
            <a:pPr lvl="1"/>
            <a:r>
              <a:rPr lang="en-US" dirty="0" err="1" smtClean="0">
                <a:solidFill>
                  <a:schemeClr val="bg1"/>
                </a:solidFill>
              </a:rPr>
              <a:t>SPClientTag</a:t>
            </a:r>
            <a:endParaRPr lang="en-US" dirty="0" smtClean="0">
              <a:solidFill>
                <a:schemeClr val="bg1"/>
              </a:solidFill>
            </a:endParaRPr>
          </a:p>
          <a:p>
            <a:pPr lvl="1"/>
            <a:r>
              <a:rPr lang="en-US" dirty="0" err="1" smtClean="0">
                <a:solidFill>
                  <a:schemeClr val="bg1"/>
                </a:solidFill>
              </a:rPr>
              <a:t>SPHostUrl</a:t>
            </a:r>
            <a:endParaRPr lang="en-US" dirty="0" smtClean="0">
              <a:solidFill>
                <a:schemeClr val="bg1"/>
              </a:solidFill>
            </a:endParaRPr>
          </a:p>
          <a:p>
            <a:pPr lvl="1"/>
            <a:r>
              <a:rPr lang="en-US" dirty="0" err="1" smtClean="0">
                <a:solidFill>
                  <a:schemeClr val="bg1"/>
                </a:solidFill>
              </a:rPr>
              <a:t>SPLanguage</a:t>
            </a:r>
            <a:endParaRPr lang="en-US" dirty="0" smtClean="0">
              <a:solidFill>
                <a:schemeClr val="bg1"/>
              </a:solidFill>
            </a:endParaRPr>
          </a:p>
          <a:p>
            <a:pPr lvl="1"/>
            <a:r>
              <a:rPr lang="en-US" dirty="0" err="1" smtClean="0">
                <a:solidFill>
                  <a:schemeClr val="bg1"/>
                </a:solidFill>
              </a:rPr>
              <a:t>SPProductNumber</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Managing SharePoint Context</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56</a:t>
            </a:fld>
            <a:endParaRPr lang="en-US" dirty="0"/>
          </a:p>
        </p:txBody>
      </p:sp>
    </p:spTree>
    <p:extLst>
      <p:ext uri="{BB962C8B-B14F-4D97-AF65-F5344CB8AC3E}">
        <p14:creationId xmlns:p14="http://schemas.microsoft.com/office/powerpoint/2010/main" val="23939778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23455" y="1690688"/>
            <a:ext cx="11149013" cy="4762500"/>
          </a:xfrm>
        </p:spPr>
        <p:txBody>
          <a:bodyPr/>
          <a:lstStyle/>
          <a:p>
            <a:r>
              <a:rPr lang="en-US" dirty="0" smtClean="0">
                <a:solidFill>
                  <a:schemeClr val="bg1"/>
                </a:solidFill>
              </a:rPr>
              <a:t>CSOM</a:t>
            </a:r>
          </a:p>
          <a:p>
            <a:pPr lvl="1"/>
            <a:r>
              <a:rPr lang="en-US" dirty="0" err="1" smtClean="0">
                <a:solidFill>
                  <a:schemeClr val="bg1"/>
                </a:solidFill>
              </a:rPr>
              <a:t>CreateAppOnlyClientContextForSPAppWeb</a:t>
            </a:r>
            <a:endParaRPr lang="en-US" dirty="0" smtClean="0">
              <a:solidFill>
                <a:schemeClr val="bg1"/>
              </a:solidFill>
            </a:endParaRPr>
          </a:p>
          <a:p>
            <a:pPr lvl="1"/>
            <a:r>
              <a:rPr lang="en-US" dirty="0" err="1" smtClean="0">
                <a:solidFill>
                  <a:schemeClr val="bg1"/>
                </a:solidFill>
              </a:rPr>
              <a:t>CreateAppOnlyClientContextForSPHost</a:t>
            </a:r>
            <a:endParaRPr lang="en-US" dirty="0" smtClean="0">
              <a:solidFill>
                <a:schemeClr val="bg1"/>
              </a:solidFill>
            </a:endParaRPr>
          </a:p>
          <a:p>
            <a:pPr lvl="1"/>
            <a:r>
              <a:rPr lang="en-US" dirty="0" err="1" smtClean="0">
                <a:solidFill>
                  <a:schemeClr val="bg1"/>
                </a:solidFill>
              </a:rPr>
              <a:t>CreateUserClientContextForSPAppWeb</a:t>
            </a:r>
            <a:endParaRPr lang="en-US" dirty="0" smtClean="0">
              <a:solidFill>
                <a:schemeClr val="bg1"/>
              </a:solidFill>
            </a:endParaRPr>
          </a:p>
          <a:p>
            <a:pPr lvl="1"/>
            <a:r>
              <a:rPr lang="en-US" dirty="0" err="1" smtClean="0">
                <a:solidFill>
                  <a:schemeClr val="bg1"/>
                </a:solidFill>
              </a:rPr>
              <a:t>CreateUserClientContextForSPHost</a:t>
            </a:r>
            <a:endParaRPr lang="en-US" dirty="0" smtClean="0">
              <a:solidFill>
                <a:schemeClr val="bg1"/>
              </a:solidFill>
            </a:endParaRPr>
          </a:p>
          <a:p>
            <a:r>
              <a:rPr lang="en-US" dirty="0" smtClean="0">
                <a:solidFill>
                  <a:schemeClr val="bg1"/>
                </a:solidFill>
              </a:rPr>
              <a:t>REST</a:t>
            </a:r>
          </a:p>
          <a:p>
            <a:pPr lvl="1"/>
            <a:r>
              <a:rPr lang="en-US" dirty="0" err="1" smtClean="0">
                <a:solidFill>
                  <a:schemeClr val="bg1"/>
                </a:solidFill>
              </a:rPr>
              <a:t>AppOnlyAccessTokenForSPAppWeb</a:t>
            </a:r>
            <a:endParaRPr lang="en-US" dirty="0" smtClean="0">
              <a:solidFill>
                <a:schemeClr val="bg1"/>
              </a:solidFill>
            </a:endParaRPr>
          </a:p>
          <a:p>
            <a:pPr lvl="1"/>
            <a:r>
              <a:rPr lang="en-US" dirty="0" err="1" smtClean="0">
                <a:solidFill>
                  <a:schemeClr val="bg1"/>
                </a:solidFill>
              </a:rPr>
              <a:t>AppOnlyAccessTokenForSPHost</a:t>
            </a:r>
            <a:endParaRPr lang="en-US" dirty="0" smtClean="0">
              <a:solidFill>
                <a:schemeClr val="bg1"/>
              </a:solidFill>
            </a:endParaRPr>
          </a:p>
          <a:p>
            <a:pPr lvl="1"/>
            <a:r>
              <a:rPr lang="en-US" dirty="0" err="1" smtClean="0">
                <a:solidFill>
                  <a:schemeClr val="bg1"/>
                </a:solidFill>
              </a:rPr>
              <a:t>UserAccessTokenForSPAppWeb</a:t>
            </a:r>
            <a:endParaRPr lang="en-US" dirty="0" smtClean="0">
              <a:solidFill>
                <a:schemeClr val="bg1"/>
              </a:solidFill>
            </a:endParaRPr>
          </a:p>
          <a:p>
            <a:pPr lvl="1"/>
            <a:r>
              <a:rPr lang="en-US" dirty="0" err="1" smtClean="0">
                <a:solidFill>
                  <a:schemeClr val="bg1"/>
                </a:solidFill>
              </a:rPr>
              <a:t>UserAccessTokenForSPHost</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Managing Security Tokens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57</a:t>
            </a:fld>
            <a:endParaRPr lang="en-US" dirty="0"/>
          </a:p>
        </p:txBody>
      </p:sp>
    </p:spTree>
    <p:extLst>
      <p:ext uri="{BB962C8B-B14F-4D97-AF65-F5344CB8AC3E}">
        <p14:creationId xmlns:p14="http://schemas.microsoft.com/office/powerpoint/2010/main" val="23859978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Managed CSOM</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62" y="1486697"/>
            <a:ext cx="8323871" cy="5116508"/>
          </a:xfrm>
          <a:prstGeom prst="rect">
            <a:avLst/>
          </a:prstGeom>
        </p:spPr>
      </p:pic>
    </p:spTree>
    <p:extLst>
      <p:ext uri="{BB962C8B-B14F-4D97-AF65-F5344CB8AC3E}">
        <p14:creationId xmlns:p14="http://schemas.microsoft.com/office/powerpoint/2010/main" val="35499154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Managed REST</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59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361" y="1889676"/>
            <a:ext cx="9837220" cy="4029704"/>
          </a:xfrm>
          <a:prstGeom prst="rect">
            <a:avLst/>
          </a:prstGeom>
        </p:spPr>
      </p:pic>
    </p:spTree>
    <p:extLst>
      <p:ext uri="{BB962C8B-B14F-4D97-AF65-F5344CB8AC3E}">
        <p14:creationId xmlns:p14="http://schemas.microsoft.com/office/powerpoint/2010/main" val="9679550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021263" y="1690689"/>
            <a:ext cx="7170737" cy="4602046"/>
          </a:xfrm>
        </p:spPr>
        <p:txBody>
          <a:bodyPr>
            <a:normAutofit fontScale="92500" lnSpcReduction="10000"/>
          </a:bodyPr>
          <a:lstStyle/>
          <a:p>
            <a:r>
              <a:rPr lang="en-US" dirty="0" smtClean="0">
                <a:solidFill>
                  <a:schemeClr val="bg1"/>
                </a:solidFill>
              </a:rPr>
              <a:t>Introduction</a:t>
            </a:r>
          </a:p>
          <a:p>
            <a:pPr marL="915988" lvl="1" indent="-342900"/>
            <a:r>
              <a:rPr lang="en-US" sz="1600" dirty="0">
                <a:solidFill>
                  <a:schemeClr val="bg1"/>
                </a:solidFill>
              </a:rPr>
              <a:t>Development environment</a:t>
            </a:r>
          </a:p>
          <a:p>
            <a:pPr marL="915988" lvl="1" indent="-342900"/>
            <a:r>
              <a:rPr lang="en-US" sz="1600" dirty="0">
                <a:solidFill>
                  <a:schemeClr val="bg1"/>
                </a:solidFill>
              </a:rPr>
              <a:t>Seller Dashboard</a:t>
            </a:r>
          </a:p>
          <a:p>
            <a:pPr marL="915988" lvl="1" indent="-342900"/>
            <a:r>
              <a:rPr lang="en-US" sz="1600" dirty="0">
                <a:solidFill>
                  <a:schemeClr val="bg1"/>
                </a:solidFill>
              </a:rPr>
              <a:t>Types Apps</a:t>
            </a:r>
          </a:p>
          <a:p>
            <a:r>
              <a:rPr lang="en-US" dirty="0" smtClean="0">
                <a:solidFill>
                  <a:schemeClr val="bg1"/>
                </a:solidFill>
              </a:rPr>
              <a:t>SharePoint Hosted Apps</a:t>
            </a:r>
          </a:p>
          <a:p>
            <a:pPr marL="915988" lvl="1" indent="-342900"/>
            <a:r>
              <a:rPr lang="en-US" sz="1600" dirty="0">
                <a:solidFill>
                  <a:schemeClr val="bg1"/>
                </a:solidFill>
              </a:rPr>
              <a:t>Introduction</a:t>
            </a:r>
          </a:p>
          <a:p>
            <a:pPr marL="915988" lvl="1" indent="-342900"/>
            <a:r>
              <a:rPr lang="en-US" sz="1600" dirty="0">
                <a:solidFill>
                  <a:schemeClr val="bg1"/>
                </a:solidFill>
              </a:rPr>
              <a:t>Programming in JavaScript</a:t>
            </a:r>
          </a:p>
          <a:p>
            <a:pPr marL="915988" lvl="1" indent="-342900"/>
            <a:r>
              <a:rPr lang="en-US" sz="1600" dirty="0">
                <a:solidFill>
                  <a:schemeClr val="bg1"/>
                </a:solidFill>
              </a:rPr>
              <a:t>App Parts</a:t>
            </a:r>
          </a:p>
          <a:p>
            <a:pPr marL="915988" lvl="1" indent="-342900"/>
            <a:r>
              <a:rPr lang="en-US" sz="1600" dirty="0">
                <a:solidFill>
                  <a:schemeClr val="bg1"/>
                </a:solidFill>
              </a:rPr>
              <a:t>UI Custom </a:t>
            </a:r>
            <a:r>
              <a:rPr lang="en-US" sz="1600" dirty="0" smtClean="0">
                <a:solidFill>
                  <a:schemeClr val="bg1"/>
                </a:solidFill>
              </a:rPr>
              <a:t>Actions</a:t>
            </a:r>
          </a:p>
          <a:p>
            <a:pPr marL="915988" lvl="1" indent="-342900"/>
            <a:endParaRPr lang="en-US" sz="1600" dirty="0">
              <a:solidFill>
                <a:schemeClr val="bg1"/>
              </a:solidFill>
            </a:endParaRPr>
          </a:p>
          <a:p>
            <a:r>
              <a:rPr lang="en-US" sz="2600" dirty="0">
                <a:solidFill>
                  <a:schemeClr val="bg1"/>
                </a:solidFill>
              </a:rPr>
              <a:t>SharePoint Provider Hosted Apps</a:t>
            </a:r>
          </a:p>
          <a:p>
            <a:pPr marL="915988" lvl="1" indent="-342900"/>
            <a:r>
              <a:rPr lang="en-US" sz="1600" dirty="0">
                <a:solidFill>
                  <a:schemeClr val="bg1"/>
                </a:solidFill>
              </a:rPr>
              <a:t>Introduction</a:t>
            </a:r>
          </a:p>
          <a:p>
            <a:pPr marL="915988" lvl="1" indent="-342900"/>
            <a:r>
              <a:rPr lang="en-US" sz="1600" dirty="0">
                <a:solidFill>
                  <a:schemeClr val="bg1"/>
                </a:solidFill>
              </a:rPr>
              <a:t>Programming in C#</a:t>
            </a:r>
          </a:p>
          <a:p>
            <a:pPr marL="915988" lvl="1" indent="-342900"/>
            <a:r>
              <a:rPr lang="en-US" sz="1600" dirty="0">
                <a:solidFill>
                  <a:schemeClr val="bg1"/>
                </a:solidFill>
              </a:rPr>
              <a:t>Programming in JavaScript</a:t>
            </a:r>
          </a:p>
          <a:p>
            <a:pPr marL="915988" lvl="1" indent="-342900"/>
            <a:r>
              <a:rPr lang="en-US" sz="1600" dirty="0">
                <a:solidFill>
                  <a:schemeClr val="bg1"/>
                </a:solidFill>
              </a:rPr>
              <a:t>Chrome Control</a:t>
            </a:r>
          </a:p>
          <a:p>
            <a:pPr marL="915988" lvl="1" indent="-342900"/>
            <a:r>
              <a:rPr lang="en-US" sz="1600" dirty="0">
                <a:solidFill>
                  <a:schemeClr val="bg1"/>
                </a:solidFill>
              </a:rPr>
              <a:t>Remote Event Receivers</a:t>
            </a:r>
          </a:p>
          <a:p>
            <a:endParaRPr lang="en-US" sz="3200" dirty="0"/>
          </a:p>
          <a:p>
            <a:endParaRPr lang="en-US" sz="3200" dirty="0"/>
          </a:p>
        </p:txBody>
      </p:sp>
      <p:pic>
        <p:nvPicPr>
          <p:cNvPr id="4" name="Picture Placeholder 3"/>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1905000"/>
            <a:ext cx="4300538" cy="2865438"/>
          </a:xfrm>
        </p:spPr>
      </p:pic>
      <p:sp>
        <p:nvSpPr>
          <p:cNvPr id="5" name="Title 4"/>
          <p:cNvSpPr>
            <a:spLocks noGrp="1"/>
          </p:cNvSpPr>
          <p:nvPr>
            <p:ph type="title" idx="4294967295"/>
          </p:nvPr>
        </p:nvSpPr>
        <p:spPr>
          <a:xfrm>
            <a:off x="0" y="365125"/>
            <a:ext cx="10515600" cy="1325563"/>
          </a:xfrm>
        </p:spPr>
        <p:txBody>
          <a:bodyPr>
            <a:normAutofit/>
          </a:bodyPr>
          <a:lstStyle/>
          <a:p>
            <a:r>
              <a:rPr lang="en-US" dirty="0" smtClean="0">
                <a:solidFill>
                  <a:schemeClr val="bg1"/>
                </a:solidFill>
              </a:rPr>
              <a:t>Agenda</a:t>
            </a:r>
            <a:r>
              <a:rPr lang="en-US" dirty="0" smtClean="0"/>
              <a:t/>
            </a:r>
            <a:br>
              <a:rPr lang="en-US" dirty="0" smtClean="0"/>
            </a:br>
            <a:endParaRPr lang="en-US" dirty="0"/>
          </a:p>
        </p:txBody>
      </p:sp>
    </p:spTree>
    <p:extLst>
      <p:ext uri="{BB962C8B-B14F-4D97-AF65-F5344CB8AC3E}">
        <p14:creationId xmlns:p14="http://schemas.microsoft.com/office/powerpoint/2010/main" val="42859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Chrome Control</a:t>
            </a:r>
            <a:endParaRPr lang="en-US" dirty="0"/>
          </a:p>
        </p:txBody>
      </p:sp>
    </p:spTree>
    <p:extLst>
      <p:ext uri="{BB962C8B-B14F-4D97-AF65-F5344CB8AC3E}">
        <p14:creationId xmlns:p14="http://schemas.microsoft.com/office/powerpoint/2010/main" val="237038445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80194" y="1804807"/>
            <a:ext cx="11149013" cy="1182688"/>
          </a:xfrm>
        </p:spPr>
        <p:txBody>
          <a:bodyPr>
            <a:normAutofit/>
          </a:bodyPr>
          <a:lstStyle/>
          <a:p>
            <a:r>
              <a:rPr lang="en-US" dirty="0" smtClean="0">
                <a:solidFill>
                  <a:schemeClr val="bg1"/>
                </a:solidFill>
              </a:rPr>
              <a:t>JavaScript Component for creating basic banner and navigation elements</a:t>
            </a:r>
          </a:p>
          <a:p>
            <a:endParaRPr lang="en-US" dirty="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Chrome Control</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295" y="3309757"/>
            <a:ext cx="9860243" cy="1470387"/>
          </a:xfrm>
          <a:prstGeom prst="rect">
            <a:avLst/>
          </a:prstGeom>
          <a:ln>
            <a:solidFill>
              <a:schemeClr val="tx1"/>
            </a:solidFill>
          </a:ln>
        </p:spPr>
      </p:pic>
    </p:spTree>
    <p:extLst>
      <p:ext uri="{BB962C8B-B14F-4D97-AF65-F5344CB8AC3E}">
        <p14:creationId xmlns:p14="http://schemas.microsoft.com/office/powerpoint/2010/main" val="720740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0388" y="2062942"/>
            <a:ext cx="11149013" cy="2501900"/>
          </a:xfrm>
        </p:spPr>
        <p:txBody>
          <a:bodyPr/>
          <a:lstStyle/>
          <a:p>
            <a:r>
              <a:rPr lang="en-US" dirty="0" smtClean="0">
                <a:solidFill>
                  <a:schemeClr val="bg1"/>
                </a:solidFill>
              </a:rPr>
              <a:t>SP.UI.Controls.js located in LAYOUTS directory</a:t>
            </a:r>
          </a:p>
          <a:p>
            <a:r>
              <a:rPr lang="en-US" dirty="0" smtClean="0">
                <a:solidFill>
                  <a:schemeClr val="bg1"/>
                </a:solidFill>
              </a:rPr>
              <a:t>Option 1: Copy and include directly in your app</a:t>
            </a:r>
          </a:p>
          <a:p>
            <a:r>
              <a:rPr lang="en-US" dirty="0" smtClean="0">
                <a:solidFill>
                  <a:schemeClr val="bg1"/>
                </a:solidFill>
              </a:rPr>
              <a:t>Option 2: Load Dynamically using jQuery</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Loading the Chrome Control</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62</a:t>
            </a:fld>
            <a:endParaRPr lang="en-US" dirty="0"/>
          </a:p>
        </p:txBody>
      </p:sp>
    </p:spTree>
    <p:extLst>
      <p:ext uri="{BB962C8B-B14F-4D97-AF65-F5344CB8AC3E}">
        <p14:creationId xmlns:p14="http://schemas.microsoft.com/office/powerpoint/2010/main" val="38974959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Chrome Control (Declaratively)</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399" y="1767591"/>
            <a:ext cx="6084637" cy="4554719"/>
          </a:xfrm>
          <a:prstGeom prst="rect">
            <a:avLst/>
          </a:prstGeom>
        </p:spPr>
      </p:pic>
    </p:spTree>
    <p:extLst>
      <p:ext uri="{BB962C8B-B14F-4D97-AF65-F5344CB8AC3E}">
        <p14:creationId xmlns:p14="http://schemas.microsoft.com/office/powerpoint/2010/main" val="726841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Chrome Control (Programmatically)</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14" y="1638034"/>
            <a:ext cx="5770970" cy="4813834"/>
          </a:xfrm>
          <a:prstGeom prst="rect">
            <a:avLst/>
          </a:prstGeom>
        </p:spPr>
      </p:pic>
    </p:spTree>
    <p:extLst>
      <p:ext uri="{BB962C8B-B14F-4D97-AF65-F5344CB8AC3E}">
        <p14:creationId xmlns:p14="http://schemas.microsoft.com/office/powerpoint/2010/main" val="19335966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Remote Event Receivers</a:t>
            </a:r>
            <a:endParaRPr lang="en-US" dirty="0"/>
          </a:p>
        </p:txBody>
      </p:sp>
    </p:spTree>
    <p:extLst>
      <p:ext uri="{BB962C8B-B14F-4D97-AF65-F5344CB8AC3E}">
        <p14:creationId xmlns:p14="http://schemas.microsoft.com/office/powerpoint/2010/main" val="182547412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0388" y="1451769"/>
            <a:ext cx="11149013" cy="5186363"/>
          </a:xfrm>
        </p:spPr>
        <p:txBody>
          <a:bodyPr>
            <a:normAutofit/>
          </a:bodyPr>
          <a:lstStyle/>
          <a:p>
            <a:r>
              <a:rPr lang="en-US" dirty="0" smtClean="0">
                <a:solidFill>
                  <a:schemeClr val="bg1"/>
                </a:solidFill>
              </a:rPr>
              <a:t>Event Handler code runs in remote (SharePoint) web</a:t>
            </a:r>
          </a:p>
          <a:p>
            <a:r>
              <a:rPr lang="en-US" dirty="0" smtClean="0">
                <a:solidFill>
                  <a:schemeClr val="bg1"/>
                </a:solidFill>
              </a:rPr>
              <a:t>Deployed as web service in remote (SharePoint) web</a:t>
            </a:r>
          </a:p>
          <a:p>
            <a:r>
              <a:rPr lang="en-US" dirty="0" smtClean="0">
                <a:solidFill>
                  <a:schemeClr val="bg1"/>
                </a:solidFill>
              </a:rPr>
              <a:t>Two-way events</a:t>
            </a:r>
          </a:p>
          <a:p>
            <a:pPr lvl="1"/>
            <a:r>
              <a:rPr lang="en-US" dirty="0" smtClean="0">
                <a:solidFill>
                  <a:schemeClr val="bg1"/>
                </a:solidFill>
              </a:rPr>
              <a:t>“Before” events (</a:t>
            </a:r>
            <a:r>
              <a:rPr lang="en-US" dirty="0" err="1" smtClean="0">
                <a:solidFill>
                  <a:schemeClr val="bg1"/>
                </a:solidFill>
              </a:rPr>
              <a:t>a.k.a</a:t>
            </a:r>
            <a:r>
              <a:rPr lang="en-US" dirty="0" smtClean="0">
                <a:solidFill>
                  <a:schemeClr val="bg1"/>
                </a:solidFill>
              </a:rPr>
              <a:t>, “ING” events)</a:t>
            </a:r>
          </a:p>
          <a:p>
            <a:pPr lvl="1"/>
            <a:r>
              <a:rPr lang="en-US" dirty="0" smtClean="0">
                <a:solidFill>
                  <a:schemeClr val="bg1"/>
                </a:solidFill>
              </a:rPr>
              <a:t>Synchronous call</a:t>
            </a:r>
          </a:p>
          <a:p>
            <a:pPr lvl="1"/>
            <a:r>
              <a:rPr lang="en-US" dirty="0" smtClean="0">
                <a:solidFill>
                  <a:schemeClr val="bg1"/>
                </a:solidFill>
              </a:rPr>
              <a:t>Supports a return value</a:t>
            </a:r>
          </a:p>
          <a:p>
            <a:r>
              <a:rPr lang="en-US" dirty="0" smtClean="0">
                <a:solidFill>
                  <a:schemeClr val="bg1"/>
                </a:solidFill>
              </a:rPr>
              <a:t>One-way events</a:t>
            </a:r>
          </a:p>
          <a:p>
            <a:pPr lvl="1"/>
            <a:r>
              <a:rPr lang="en-US" dirty="0" smtClean="0">
                <a:solidFill>
                  <a:schemeClr val="bg1"/>
                </a:solidFill>
              </a:rPr>
              <a:t>“After” events (</a:t>
            </a:r>
            <a:r>
              <a:rPr lang="en-US" dirty="0" err="1" smtClean="0">
                <a:solidFill>
                  <a:schemeClr val="bg1"/>
                </a:solidFill>
              </a:rPr>
              <a:t>a.k.a</a:t>
            </a:r>
            <a:r>
              <a:rPr lang="en-US" dirty="0" smtClean="0">
                <a:solidFill>
                  <a:schemeClr val="bg1"/>
                </a:solidFill>
              </a:rPr>
              <a:t>, “ED” events)</a:t>
            </a:r>
          </a:p>
          <a:p>
            <a:pPr lvl="1"/>
            <a:r>
              <a:rPr lang="en-US" dirty="0" smtClean="0">
                <a:solidFill>
                  <a:schemeClr val="bg1"/>
                </a:solidFill>
              </a:rPr>
              <a:t>Asynchronous call</a:t>
            </a:r>
          </a:p>
          <a:p>
            <a:pPr lvl="1"/>
            <a:r>
              <a:rPr lang="en-US" dirty="0" smtClean="0">
                <a:solidFill>
                  <a:schemeClr val="bg1"/>
                </a:solidFill>
              </a:rPr>
              <a:t>No return value</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Remote Event Handlers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66</a:t>
            </a:fld>
            <a:endParaRPr lang="en-US" dirty="0"/>
          </a:p>
        </p:txBody>
      </p:sp>
    </p:spTree>
    <p:extLst>
      <p:ext uri="{BB962C8B-B14F-4D97-AF65-F5344CB8AC3E}">
        <p14:creationId xmlns:p14="http://schemas.microsoft.com/office/powerpoint/2010/main" val="18655515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Supported Events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45594852"/>
              </p:ext>
            </p:extLst>
          </p:nvPr>
        </p:nvGraphicFramePr>
        <p:xfrm>
          <a:off x="2277542" y="1528128"/>
          <a:ext cx="7622351" cy="5090160"/>
        </p:xfrm>
        <a:graphic>
          <a:graphicData uri="http://schemas.openxmlformats.org/drawingml/2006/table">
            <a:tbl>
              <a:tblPr firstRow="1" bandRow="1">
                <a:tableStyleId>{5C22544A-7EE6-4342-B048-85BDC9FD1C3A}</a:tableStyleId>
              </a:tblPr>
              <a:tblGrid>
                <a:gridCol w="2484456"/>
                <a:gridCol w="1043297"/>
                <a:gridCol w="932793"/>
                <a:gridCol w="1049678"/>
                <a:gridCol w="971949"/>
                <a:gridCol w="1140178"/>
              </a:tblGrid>
              <a:tr h="370840">
                <a:tc>
                  <a:txBody>
                    <a:bodyPr/>
                    <a:lstStyle/>
                    <a:p>
                      <a:endParaRPr lang="en-US" dirty="0"/>
                    </a:p>
                  </a:txBody>
                  <a:tcPr/>
                </a:tc>
                <a:tc>
                  <a:txBody>
                    <a:bodyPr/>
                    <a:lstStyle/>
                    <a:p>
                      <a:r>
                        <a:rPr lang="en-US" dirty="0" smtClean="0"/>
                        <a:t>Site</a:t>
                      </a:r>
                      <a:endParaRPr lang="en-US" dirty="0"/>
                    </a:p>
                  </a:txBody>
                  <a:tcPr/>
                </a:tc>
                <a:tc>
                  <a:txBody>
                    <a:bodyPr/>
                    <a:lstStyle/>
                    <a:p>
                      <a:r>
                        <a:rPr lang="en-US" dirty="0" smtClean="0"/>
                        <a:t>List</a:t>
                      </a:r>
                      <a:endParaRPr lang="en-US" dirty="0"/>
                    </a:p>
                  </a:txBody>
                  <a:tcPr/>
                </a:tc>
                <a:tc>
                  <a:txBody>
                    <a:bodyPr/>
                    <a:lstStyle/>
                    <a:p>
                      <a:r>
                        <a:rPr lang="en-US" dirty="0" smtClean="0"/>
                        <a:t>List </a:t>
                      </a:r>
                      <a:br>
                        <a:rPr lang="en-US" dirty="0" smtClean="0"/>
                      </a:br>
                      <a:r>
                        <a:rPr lang="en-US" dirty="0" smtClean="0"/>
                        <a:t>Schema</a:t>
                      </a:r>
                      <a:endParaRPr lang="en-US" dirty="0"/>
                    </a:p>
                  </a:txBody>
                  <a:tcPr/>
                </a:tc>
                <a:tc>
                  <a:txBody>
                    <a:bodyPr/>
                    <a:lstStyle/>
                    <a:p>
                      <a:r>
                        <a:rPr lang="en-US" dirty="0" smtClean="0"/>
                        <a:t>List</a:t>
                      </a:r>
                      <a:br>
                        <a:rPr lang="en-US" dirty="0" smtClean="0"/>
                      </a:br>
                      <a:r>
                        <a:rPr lang="en-US" dirty="0" smtClean="0"/>
                        <a:t>Item</a:t>
                      </a:r>
                      <a:endParaRPr lang="en-US" dirty="0"/>
                    </a:p>
                  </a:txBody>
                  <a:tcPr/>
                </a:tc>
                <a:tc>
                  <a:txBody>
                    <a:bodyPr/>
                    <a:lstStyle/>
                    <a:p>
                      <a:r>
                        <a:rPr lang="en-US" dirty="0" smtClean="0"/>
                        <a:t>App</a:t>
                      </a:r>
                      <a:endParaRPr lang="en-US" dirty="0"/>
                    </a:p>
                  </a:txBody>
                  <a:tcPr/>
                </a:tc>
              </a:tr>
              <a:tr h="370840">
                <a:tc>
                  <a:txBody>
                    <a:bodyPr/>
                    <a:lstStyle/>
                    <a:p>
                      <a:r>
                        <a:rPr lang="en-US" dirty="0" smtClean="0"/>
                        <a:t>Create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Delete</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Move</a:t>
                      </a:r>
                      <a:endParaRPr lang="en-US" dirty="0"/>
                    </a:p>
                  </a:txBody>
                  <a:tcPr/>
                </a:tc>
                <a:tc>
                  <a:txBody>
                    <a:bodyPr/>
                    <a:lstStyle/>
                    <a:p>
                      <a:r>
                        <a:rPr lang="en-US" dirty="0" smtClean="0"/>
                        <a:t>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Uncheck-In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Check-out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Attachments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File Move/Convert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endParaRPr lang="en-US" dirty="0"/>
                    </a:p>
                  </a:txBody>
                  <a:tcPr/>
                </a:tc>
              </a:tr>
              <a:tr h="370840">
                <a:tc>
                  <a:txBody>
                    <a:bodyPr/>
                    <a:lstStyle/>
                    <a:p>
                      <a:r>
                        <a:rPr lang="en-US" dirty="0" smtClean="0"/>
                        <a:t>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Uninstall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370840">
                <a:tc>
                  <a:txBody>
                    <a:bodyPr/>
                    <a:lstStyle/>
                    <a:p>
                      <a:r>
                        <a:rPr lang="en-US" dirty="0" smtClean="0"/>
                        <a:t>Update</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bl>
          </a:graphicData>
        </a:graphic>
      </p:graphicFrame>
    </p:spTree>
    <p:extLst>
      <p:ext uri="{BB962C8B-B14F-4D97-AF65-F5344CB8AC3E}">
        <p14:creationId xmlns:p14="http://schemas.microsoft.com/office/powerpoint/2010/main" val="118862065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Adding a Remote Event Receiver</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68</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7447" y="1572941"/>
            <a:ext cx="3682525" cy="25449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841" y="4297649"/>
            <a:ext cx="3125736" cy="1780872"/>
          </a:xfrm>
          <a:prstGeom prst="rect">
            <a:avLst/>
          </a:prstGeom>
        </p:spPr>
      </p:pic>
      <p:sp>
        <p:nvSpPr>
          <p:cNvPr id="6" name="TextBox 5"/>
          <p:cNvSpPr txBox="1"/>
          <p:nvPr/>
        </p:nvSpPr>
        <p:spPr>
          <a:xfrm>
            <a:off x="6368521" y="1964267"/>
            <a:ext cx="3078728" cy="1107996"/>
          </a:xfrm>
          <a:prstGeom prst="rect">
            <a:avLst/>
          </a:prstGeom>
          <a:noFill/>
        </p:spPr>
        <p:txBody>
          <a:bodyPr wrap="none" lIns="0" tIns="0" rIns="0" bIns="0" rtlCol="0">
            <a:spAutoFit/>
          </a:bodyPr>
          <a:lstStyle/>
          <a:p>
            <a:r>
              <a:rPr lang="en-US" sz="2400" spc="-70" dirty="0">
                <a:gradFill>
                  <a:gsLst>
                    <a:gs pos="2917">
                      <a:schemeClr val="bg2"/>
                    </a:gs>
                    <a:gs pos="95000">
                      <a:schemeClr val="bg2"/>
                    </a:gs>
                  </a:gsLst>
                  <a:lin ang="5400000" scaled="0"/>
                </a:gradFill>
              </a:rPr>
              <a:t>Use the “Add New” dialog </a:t>
            </a:r>
          </a:p>
          <a:p>
            <a:r>
              <a:rPr lang="en-US" sz="2400" spc="-70" dirty="0">
                <a:gradFill>
                  <a:gsLst>
                    <a:gs pos="2917">
                      <a:schemeClr val="bg2"/>
                    </a:gs>
                    <a:gs pos="95000">
                      <a:schemeClr val="bg2"/>
                    </a:gs>
                  </a:gsLst>
                  <a:lin ang="5400000" scaled="0"/>
                </a:gradFill>
              </a:rPr>
              <a:t>For Site, List, Item, and </a:t>
            </a:r>
          </a:p>
          <a:p>
            <a:r>
              <a:rPr lang="en-US" sz="2400" spc="-70" dirty="0">
                <a:gradFill>
                  <a:gsLst>
                    <a:gs pos="2917">
                      <a:schemeClr val="bg2"/>
                    </a:gs>
                    <a:gs pos="95000">
                      <a:schemeClr val="bg2"/>
                    </a:gs>
                  </a:gsLst>
                  <a:lin ang="5400000" scaled="0"/>
                </a:gradFill>
              </a:rPr>
              <a:t>Schema events</a:t>
            </a:r>
          </a:p>
        </p:txBody>
      </p:sp>
      <p:sp>
        <p:nvSpPr>
          <p:cNvPr id="7" name="TextBox 6"/>
          <p:cNvSpPr txBox="1"/>
          <p:nvPr/>
        </p:nvSpPr>
        <p:spPr>
          <a:xfrm>
            <a:off x="6368522" y="4549422"/>
            <a:ext cx="3160673" cy="738664"/>
          </a:xfrm>
          <a:prstGeom prst="rect">
            <a:avLst/>
          </a:prstGeom>
          <a:noFill/>
        </p:spPr>
        <p:txBody>
          <a:bodyPr wrap="none" lIns="0" tIns="0" rIns="0" bIns="0" rtlCol="0">
            <a:spAutoFit/>
          </a:bodyPr>
          <a:lstStyle/>
          <a:p>
            <a:r>
              <a:rPr lang="en-US" sz="2400" spc="-70" dirty="0">
                <a:gradFill>
                  <a:gsLst>
                    <a:gs pos="2917">
                      <a:schemeClr val="bg2"/>
                    </a:gs>
                    <a:gs pos="95000">
                      <a:schemeClr val="bg2"/>
                    </a:gs>
                  </a:gsLst>
                  <a:lin ang="5400000" scaled="0"/>
                </a:gradFill>
              </a:rPr>
              <a:t>Use the “Properties” dialog</a:t>
            </a:r>
          </a:p>
          <a:p>
            <a:r>
              <a:rPr lang="en-US" sz="2400" spc="-70" dirty="0">
                <a:gradFill>
                  <a:gsLst>
                    <a:gs pos="2917">
                      <a:schemeClr val="bg2"/>
                    </a:gs>
                    <a:gs pos="95000">
                      <a:schemeClr val="bg2"/>
                    </a:gs>
                  </a:gsLst>
                  <a:lin ang="5400000" scaled="0"/>
                </a:gradFill>
              </a:rPr>
              <a:t>for App events</a:t>
            </a:r>
          </a:p>
        </p:txBody>
      </p:sp>
    </p:spTree>
    <p:extLst>
      <p:ext uri="{BB962C8B-B14F-4D97-AF65-F5344CB8AC3E}">
        <p14:creationId xmlns:p14="http://schemas.microsoft.com/office/powerpoint/2010/main" val="2609016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447800"/>
            <a:ext cx="11149013" cy="674688"/>
          </a:xfrm>
        </p:spPr>
        <p:txBody>
          <a:bodyPr>
            <a:normAutofit/>
          </a:bodyPr>
          <a:lstStyle/>
          <a:p>
            <a:r>
              <a:rPr lang="en-US" dirty="0" smtClean="0">
                <a:solidFill>
                  <a:schemeClr val="bg1"/>
                </a:solidFill>
              </a:rPr>
              <a:t>Must be implemented by the remote (SharePoint) web service</a:t>
            </a:r>
          </a:p>
        </p:txBody>
      </p:sp>
      <p:sp>
        <p:nvSpPr>
          <p:cNvPr id="3" name="Title 2"/>
          <p:cNvSpPr>
            <a:spLocks noGrp="1"/>
          </p:cNvSpPr>
          <p:nvPr>
            <p:ph type="title" idx="4294967295"/>
          </p:nvPr>
        </p:nvSpPr>
        <p:spPr>
          <a:xfrm>
            <a:off x="0" y="365125"/>
            <a:ext cx="10515600" cy="1325563"/>
          </a:xfrm>
        </p:spPr>
        <p:txBody>
          <a:bodyPr/>
          <a:lstStyle/>
          <a:p>
            <a:r>
              <a:rPr lang="en-US" dirty="0" err="1" smtClean="0">
                <a:solidFill>
                  <a:schemeClr val="bg1"/>
                </a:solidFill>
              </a:rPr>
              <a:t>IRemoteEventService</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794" y="2207973"/>
            <a:ext cx="7148838" cy="4191585"/>
          </a:xfrm>
          <a:prstGeom prst="rect">
            <a:avLst/>
          </a:prstGeom>
        </p:spPr>
      </p:pic>
    </p:spTree>
    <p:extLst>
      <p:ext uri="{BB962C8B-B14F-4D97-AF65-F5344CB8AC3E}">
        <p14:creationId xmlns:p14="http://schemas.microsoft.com/office/powerpoint/2010/main" val="16448136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90749523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31520" y="2198687"/>
            <a:ext cx="11149013" cy="4310063"/>
          </a:xfrm>
        </p:spPr>
        <p:txBody>
          <a:bodyPr/>
          <a:lstStyle/>
          <a:p>
            <a:r>
              <a:rPr lang="en-US" dirty="0" smtClean="0">
                <a:solidFill>
                  <a:schemeClr val="bg1"/>
                </a:solidFill>
              </a:rPr>
              <a:t>Passed to web service in response to event</a:t>
            </a:r>
          </a:p>
          <a:p>
            <a:r>
              <a:rPr lang="en-US" dirty="0" smtClean="0">
                <a:solidFill>
                  <a:schemeClr val="bg1"/>
                </a:solidFill>
              </a:rPr>
              <a:t>Provides contextual information</a:t>
            </a:r>
          </a:p>
          <a:p>
            <a:r>
              <a:rPr lang="en-US" dirty="0" smtClean="0">
                <a:solidFill>
                  <a:schemeClr val="bg1"/>
                </a:solidFill>
              </a:rPr>
              <a:t>Supports reading and updating user inputs</a:t>
            </a:r>
          </a:p>
          <a:p>
            <a:r>
              <a:rPr lang="en-US" dirty="0" smtClean="0">
                <a:solidFill>
                  <a:schemeClr val="bg1"/>
                </a:solidFill>
              </a:rPr>
              <a:t>Allows for data validation</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err="1" smtClean="0">
                <a:solidFill>
                  <a:schemeClr val="bg1"/>
                </a:solidFill>
              </a:rPr>
              <a:t>SPRemoteEventProperties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70</a:t>
            </a:fld>
            <a:endParaRPr lang="en-US" dirty="0"/>
          </a:p>
        </p:txBody>
      </p:sp>
    </p:spTree>
    <p:extLst>
      <p:ext uri="{BB962C8B-B14F-4D97-AF65-F5344CB8AC3E}">
        <p14:creationId xmlns:p14="http://schemas.microsoft.com/office/powerpoint/2010/main" val="34544069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0388" y="2044700"/>
            <a:ext cx="11149013" cy="4354513"/>
          </a:xfrm>
        </p:spPr>
        <p:txBody>
          <a:bodyPr/>
          <a:lstStyle/>
          <a:p>
            <a:r>
              <a:rPr lang="en-US" dirty="0" smtClean="0">
                <a:solidFill>
                  <a:schemeClr val="bg1"/>
                </a:solidFill>
              </a:rPr>
              <a:t>Returns by two-way events</a:t>
            </a:r>
          </a:p>
          <a:p>
            <a:r>
              <a:rPr lang="en-US" dirty="0" smtClean="0">
                <a:solidFill>
                  <a:schemeClr val="bg1"/>
                </a:solidFill>
              </a:rPr>
              <a:t>Allows events to be cancelled</a:t>
            </a:r>
          </a:p>
          <a:p>
            <a:r>
              <a:rPr lang="en-US" dirty="0" smtClean="0">
                <a:solidFill>
                  <a:schemeClr val="bg1"/>
                </a:solidFill>
              </a:rPr>
              <a:t>Allows status to be returned</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err="1" smtClean="0">
                <a:solidFill>
                  <a:schemeClr val="bg1"/>
                </a:solidFill>
              </a:rPr>
              <a:t>SPRemoteEventResult</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71</a:t>
            </a:fld>
            <a:endParaRPr lang="en-US" dirty="0"/>
          </a:p>
        </p:txBody>
      </p:sp>
    </p:spTree>
    <p:extLst>
      <p:ext uri="{BB962C8B-B14F-4D97-AF65-F5344CB8AC3E}">
        <p14:creationId xmlns:p14="http://schemas.microsoft.com/office/powerpoint/2010/main" val="12458400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smtClean="0">
                <a:solidFill>
                  <a:schemeClr val="bg1"/>
                </a:solidFill>
              </a:rPr>
              <a:t>Registering Events Receivers</a:t>
            </a:r>
            <a:endParaRPr lang="en-US" dirty="0">
              <a:solidFill>
                <a:schemeClr val="bg1"/>
              </a:solidFill>
            </a:endParaRPr>
          </a:p>
        </p:txBody>
      </p:sp>
      <p:sp>
        <p:nvSpPr>
          <p:cNvPr id="3" name="Slide Number Placeholder 2"/>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066" y="2161777"/>
            <a:ext cx="4861981" cy="1828958"/>
          </a:xfrm>
          <a:prstGeom prst="rect">
            <a:avLst/>
          </a:prstGeom>
          <a:ln>
            <a:solidFill>
              <a:schemeClr val="tx1"/>
            </a:solidFill>
          </a:ln>
        </p:spPr>
      </p:pic>
      <p:sp>
        <p:nvSpPr>
          <p:cNvPr id="7" name="TextBox 6"/>
          <p:cNvSpPr txBox="1"/>
          <p:nvPr/>
        </p:nvSpPr>
        <p:spPr>
          <a:xfrm>
            <a:off x="7249905" y="2369057"/>
            <a:ext cx="2867378" cy="1107996"/>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CAML Element for Lists, Items, Sites, Schema events</a:t>
            </a:r>
          </a:p>
        </p:txBody>
      </p:sp>
      <p:sp>
        <p:nvSpPr>
          <p:cNvPr id="8" name="TextBox 7"/>
          <p:cNvSpPr txBox="1"/>
          <p:nvPr/>
        </p:nvSpPr>
        <p:spPr>
          <a:xfrm>
            <a:off x="9413600" y="4461824"/>
            <a:ext cx="2016258" cy="738664"/>
          </a:xfrm>
          <a:prstGeom prst="rect">
            <a:avLst/>
          </a:prstGeom>
          <a:noFill/>
        </p:spPr>
        <p:txBody>
          <a:bodyPr wrap="none" lIns="0" tIns="0" rIns="0" bIns="0" rtlCol="0">
            <a:spAutoFit/>
          </a:bodyPr>
          <a:lstStyle/>
          <a:p>
            <a:r>
              <a:rPr lang="en-US" sz="2400" spc="-70" dirty="0">
                <a:gradFill>
                  <a:gsLst>
                    <a:gs pos="2917">
                      <a:schemeClr val="bg2"/>
                    </a:gs>
                    <a:gs pos="95000">
                      <a:schemeClr val="bg2"/>
                    </a:gs>
                  </a:gsLst>
                  <a:lin ang="5400000" scaled="0"/>
                </a:gradFill>
              </a:rPr>
              <a:t>App Manifest for </a:t>
            </a:r>
          </a:p>
          <a:p>
            <a:r>
              <a:rPr lang="en-US" sz="2400" spc="-70" dirty="0">
                <a:gradFill>
                  <a:gsLst>
                    <a:gs pos="2917">
                      <a:schemeClr val="bg2"/>
                    </a:gs>
                    <a:gs pos="95000">
                      <a:schemeClr val="bg2"/>
                    </a:gs>
                  </a:gsLst>
                  <a:lin ang="5400000" scaled="0"/>
                </a:gradFill>
              </a:rPr>
              <a:t>App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625" y="4768226"/>
            <a:ext cx="7948349" cy="1287892"/>
          </a:xfrm>
          <a:prstGeom prst="rect">
            <a:avLst/>
          </a:prstGeom>
          <a:ln>
            <a:solidFill>
              <a:schemeClr val="tx1"/>
            </a:solidFill>
          </a:ln>
        </p:spPr>
      </p:pic>
    </p:spTree>
    <p:extLst>
      <p:ext uri="{BB962C8B-B14F-4D97-AF65-F5344CB8AC3E}">
        <p14:creationId xmlns:p14="http://schemas.microsoft.com/office/powerpoint/2010/main" val="14332085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37391" y="1757901"/>
            <a:ext cx="11149013" cy="1081088"/>
          </a:xfrm>
        </p:spPr>
        <p:txBody>
          <a:bodyPr>
            <a:normAutofit fontScale="92500" lnSpcReduction="10000"/>
          </a:bodyPr>
          <a:lstStyle/>
          <a:p>
            <a:r>
              <a:rPr lang="en-US" dirty="0" smtClean="0">
                <a:solidFill>
                  <a:schemeClr val="bg1"/>
                </a:solidFill>
              </a:rPr>
              <a:t>Remote Event Receivers might require Azure Service Bus to support debugging</a:t>
            </a:r>
          </a:p>
          <a:p>
            <a:pPr lvl="1"/>
            <a:r>
              <a:rPr lang="en-US" dirty="0" smtClean="0">
                <a:solidFill>
                  <a:schemeClr val="bg1"/>
                </a:solidFill>
              </a:rPr>
              <a:t>Create a Service Bus Namespace</a:t>
            </a:r>
          </a:p>
          <a:p>
            <a:pPr lvl="1"/>
            <a:r>
              <a:rPr lang="en-US" dirty="0" smtClean="0">
                <a:solidFill>
                  <a:schemeClr val="bg1"/>
                </a:solidFill>
              </a:rPr>
              <a:t>Copy the Connection String into the SharePoint Project Properties</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Debugging Considerations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73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612" y="3520400"/>
            <a:ext cx="7727350" cy="1783235"/>
          </a:xfrm>
          <a:prstGeom prst="rect">
            <a:avLst/>
          </a:prstGeom>
          <a:solidFill>
            <a:srgbClr val="92D050"/>
          </a:solid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678" y="5423916"/>
            <a:ext cx="6526284" cy="975297"/>
          </a:xfrm>
          <a:prstGeom prst="rect">
            <a:avLst/>
          </a:prstGeom>
          <a:solidFill>
            <a:srgbClr val="92D050"/>
          </a:solidFill>
        </p:spPr>
      </p:pic>
      <p:sp>
        <p:nvSpPr>
          <p:cNvPr id="8" name="Curved Left Arrow 7"/>
          <p:cNvSpPr/>
          <p:nvPr/>
        </p:nvSpPr>
        <p:spPr bwMode="auto">
          <a:xfrm>
            <a:off x="9419962" y="4183937"/>
            <a:ext cx="1014714" cy="1991448"/>
          </a:xfrm>
          <a:prstGeom prst="curvedLef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368354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Gustavo Velez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http://www.gavd.net</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gustavo@gavd.net</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720580"/>
            <a:ext cx="2267144" cy="880171"/>
          </a:xfrm>
        </p:spPr>
      </p:pic>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563" b="3563"/>
          <a:stretch>
            <a:fillRect/>
          </a:stretch>
        </p:blipFill>
        <p:spPr/>
      </p:pic>
    </p:spTree>
    <p:extLst>
      <p:ext uri="{BB962C8B-B14F-4D97-AF65-F5344CB8AC3E}">
        <p14:creationId xmlns:p14="http://schemas.microsoft.com/office/powerpoint/2010/main" val="10495462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5749" b="29997"/>
          <a:stretch/>
        </p:blipFill>
        <p:spPr>
          <a:xfrm>
            <a:off x="924077" y="914400"/>
            <a:ext cx="2267145" cy="2589770"/>
          </a:xfrm>
        </p:spPr>
      </p:pic>
      <p:sp>
        <p:nvSpPr>
          <p:cNvPr id="2" name="Título 1"/>
          <p:cNvSpPr>
            <a:spLocks noGrp="1"/>
          </p:cNvSpPr>
          <p:nvPr>
            <p:ph type="title"/>
          </p:nvPr>
        </p:nvSpPr>
        <p:spPr/>
        <p:txBody>
          <a:bodyPr/>
          <a:lstStyle/>
          <a:p>
            <a:r>
              <a:rPr lang="en-US" dirty="0" smtClean="0"/>
              <a:t>Fabian Imaz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US" dirty="0" err="1" smtClean="0"/>
              <a:t>Siderys</a:t>
            </a:r>
            <a:endParaRPr lang="es-U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http://www.siderysbsn.com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smtClean="0"/>
              <a:t>http://blog.siderys.com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fabianimaz</a:t>
            </a:r>
            <a:endParaRPr lang="es-ES" dirty="0"/>
          </a:p>
        </p:txBody>
      </p:sp>
      <p:pic>
        <p:nvPicPr>
          <p:cNvPr id="9" name="Marcador de posición de imagen 8"/>
          <p:cNvPicPr preferRelativeResize="0">
            <a:picLocks noGrp="1"/>
          </p:cNvPicPr>
          <p:nvPr>
            <p:ph type="pic" sz="quarter" idx="4294967295"/>
          </p:nvPr>
        </p:nvPicPr>
        <p:blipFill>
          <a:blip r:embed="rId3">
            <a:extLst>
              <a:ext uri="{28A0092B-C50C-407E-A947-70E740481C1C}">
                <a14:useLocalDpi xmlns:a14="http://schemas.microsoft.com/office/drawing/2010/main" val="0"/>
              </a:ext>
            </a:extLst>
          </a:blip>
          <a:srcRect t="9116" b="9116"/>
          <a:stretch>
            <a:fillRect/>
          </a:stretch>
        </p:blipFill>
        <p:spPr>
          <a:xfrm>
            <a:off x="924078" y="4720580"/>
            <a:ext cx="2267144" cy="880171"/>
          </a:xfr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77" y="4039985"/>
            <a:ext cx="2267145" cy="491581"/>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s-US" smtClean="0"/>
              <a:t>Arquitecto</a:t>
            </a:r>
            <a:endParaRPr lang="es-US" dirty="0"/>
          </a:p>
        </p:txBody>
      </p:sp>
    </p:spTree>
    <p:extLst>
      <p:ext uri="{BB962C8B-B14F-4D97-AF65-F5344CB8AC3E}">
        <p14:creationId xmlns:p14="http://schemas.microsoft.com/office/powerpoint/2010/main" val="11143467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773083" y="1857375"/>
            <a:ext cx="11149013" cy="4760913"/>
          </a:xfrm>
        </p:spPr>
        <p:txBody>
          <a:bodyPr/>
          <a:lstStyle/>
          <a:p>
            <a:r>
              <a:rPr lang="en-US" dirty="0" smtClean="0">
                <a:solidFill>
                  <a:schemeClr val="bg1"/>
                </a:solidFill>
              </a:rPr>
              <a:t>Office 365 Developer Site Collection</a:t>
            </a:r>
          </a:p>
          <a:p>
            <a:r>
              <a:rPr lang="en-US" dirty="0" smtClean="0">
                <a:solidFill>
                  <a:schemeClr val="bg1"/>
                </a:solidFill>
              </a:rPr>
              <a:t>Windows Azure Subscription </a:t>
            </a:r>
            <a:r>
              <a:rPr lang="en-US" sz="2400" dirty="0" smtClean="0">
                <a:solidFill>
                  <a:schemeClr val="bg1"/>
                </a:solidFill>
              </a:rPr>
              <a:t>(not obligatory, but useable for AD)</a:t>
            </a:r>
            <a:endParaRPr lang="en-US" dirty="0" smtClean="0">
              <a:solidFill>
                <a:schemeClr val="bg1"/>
              </a:solidFill>
            </a:endParaRPr>
          </a:p>
          <a:p>
            <a:r>
              <a:rPr lang="en-US" dirty="0" smtClean="0">
                <a:solidFill>
                  <a:schemeClr val="bg1"/>
                </a:solidFill>
              </a:rPr>
              <a:t>Visual Studio 2013</a:t>
            </a:r>
          </a:p>
          <a:p>
            <a:r>
              <a:rPr lang="en-US" dirty="0" smtClean="0">
                <a:solidFill>
                  <a:schemeClr val="bg1"/>
                </a:solidFill>
              </a:rPr>
              <a:t>Visual Studio 2015</a:t>
            </a:r>
          </a:p>
          <a:p>
            <a:r>
              <a:rPr lang="en-US" dirty="0">
                <a:solidFill>
                  <a:schemeClr val="bg1"/>
                </a:solidFill>
              </a:rPr>
              <a:t>Office Developer Tools for Visual Studio </a:t>
            </a:r>
            <a:r>
              <a:rPr lang="en-US" dirty="0" smtClean="0">
                <a:solidFill>
                  <a:schemeClr val="bg1"/>
                </a:solidFill>
              </a:rPr>
              <a:t>2013 </a:t>
            </a:r>
            <a:r>
              <a:rPr lang="en-US" sz="2400" dirty="0" smtClean="0">
                <a:solidFill>
                  <a:schemeClr val="bg1"/>
                </a:solidFill>
              </a:rPr>
              <a:t>(not obligatory, but useable for Office 365 development)</a:t>
            </a:r>
            <a:endParaRPr lang="en-US" dirty="0"/>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Apps for SharePoint Dev Environment</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8</a:t>
            </a:fld>
            <a:endParaRPr lang="en-US" dirty="0"/>
          </a:p>
        </p:txBody>
      </p:sp>
    </p:spTree>
    <p:extLst>
      <p:ext uri="{BB962C8B-B14F-4D97-AF65-F5344CB8AC3E}">
        <p14:creationId xmlns:p14="http://schemas.microsoft.com/office/powerpoint/2010/main" val="11115058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814648" y="1755371"/>
            <a:ext cx="11149013" cy="4951413"/>
          </a:xfrm>
        </p:spPr>
        <p:txBody>
          <a:bodyPr>
            <a:normAutofit/>
          </a:bodyPr>
          <a:lstStyle/>
          <a:p>
            <a:r>
              <a:rPr lang="en-US" dirty="0" smtClean="0">
                <a:solidFill>
                  <a:schemeClr val="bg1"/>
                </a:solidFill>
              </a:rPr>
              <a:t>Sign up for an Office 365 subscription</a:t>
            </a:r>
          </a:p>
          <a:p>
            <a:r>
              <a:rPr lang="en-US" dirty="0" smtClean="0">
                <a:solidFill>
                  <a:schemeClr val="bg1"/>
                </a:solidFill>
              </a:rPr>
              <a:t>Create a Developer Site Collection</a:t>
            </a:r>
          </a:p>
          <a:p>
            <a:r>
              <a:rPr lang="en-US" dirty="0" smtClean="0">
                <a:solidFill>
                  <a:schemeClr val="bg1"/>
                </a:solidFill>
              </a:rPr>
              <a:t>Sign up for Windows Azure subscription</a:t>
            </a:r>
          </a:p>
          <a:p>
            <a:r>
              <a:rPr lang="en-US" dirty="0" smtClean="0">
                <a:solidFill>
                  <a:schemeClr val="bg1"/>
                </a:solidFill>
              </a:rPr>
              <a:t>Link Office 365 AAD to Windows Azure (not obligatory)</a:t>
            </a:r>
          </a:p>
          <a:p>
            <a:r>
              <a:rPr lang="en-US" dirty="0" smtClean="0">
                <a:solidFill>
                  <a:schemeClr val="bg1"/>
                </a:solidFill>
              </a:rPr>
              <a:t>Make Office 365 user administrator in Windows Azure (not obligatory)</a:t>
            </a:r>
          </a:p>
          <a:p>
            <a:r>
              <a:rPr lang="en-US" dirty="0" smtClean="0">
                <a:solidFill>
                  <a:schemeClr val="bg1"/>
                </a:solidFill>
              </a:rPr>
              <a:t>Use Visual Studio remotely to develop</a:t>
            </a:r>
            <a:endParaRPr lang="en-US" dirty="0">
              <a:solidFill>
                <a:schemeClr val="bg1"/>
              </a:solidFill>
            </a:endParaRPr>
          </a:p>
        </p:txBody>
      </p:sp>
      <p:sp>
        <p:nvSpPr>
          <p:cNvPr id="3" name="Title 2"/>
          <p:cNvSpPr>
            <a:spLocks noGrp="1"/>
          </p:cNvSpPr>
          <p:nvPr>
            <p:ph type="title" idx="4294967295"/>
          </p:nvPr>
        </p:nvSpPr>
        <p:spPr>
          <a:xfrm>
            <a:off x="0" y="365125"/>
            <a:ext cx="10515600" cy="1325563"/>
          </a:xfrm>
        </p:spPr>
        <p:txBody>
          <a:bodyPr/>
          <a:lstStyle/>
          <a:p>
            <a:r>
              <a:rPr lang="en-US" dirty="0" smtClean="0">
                <a:solidFill>
                  <a:schemeClr val="bg1"/>
                </a:solidFill>
              </a:rPr>
              <a:t>Setting up Environments</a:t>
            </a:r>
            <a:endParaRPr lang="en-US" dirty="0">
              <a:solidFill>
                <a:schemeClr val="bg1"/>
              </a:solidFill>
            </a:endParaRPr>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fld id="{727B4C2D-45E2-4621-8491-2995EB46A674}" type="slidenum">
              <a:rPr lang="en-US" smtClean="0"/>
              <a:pPr/>
              <a:t>9</a:t>
            </a:fld>
            <a:endParaRPr lang="en-US" dirty="0"/>
          </a:p>
        </p:txBody>
      </p:sp>
    </p:spTree>
    <p:extLst>
      <p:ext uri="{BB962C8B-B14F-4D97-AF65-F5344CB8AC3E}">
        <p14:creationId xmlns:p14="http://schemas.microsoft.com/office/powerpoint/2010/main" val="40976294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7001</Words>
  <Application>Microsoft Office PowerPoint</Application>
  <PresentationFormat>Widescreen</PresentationFormat>
  <Paragraphs>680</Paragraphs>
  <Slides>77</Slides>
  <Notes>37</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 Light</vt:lpstr>
      <vt:lpstr>Rabiohead</vt:lpstr>
      <vt:lpstr>Segoe UI Light</vt:lpstr>
      <vt:lpstr>Segoe UI</vt:lpstr>
      <vt:lpstr>Segoe UI </vt:lpstr>
      <vt:lpstr>Calibri</vt:lpstr>
      <vt:lpstr>Tema de Office</vt:lpstr>
      <vt:lpstr>PowerPoint Presentation</vt:lpstr>
      <vt:lpstr>PowerPoint Presentation</vt:lpstr>
      <vt:lpstr>Aplicaciones de SharePoint en la Nube</vt:lpstr>
      <vt:lpstr>Gustavo Velez</vt:lpstr>
      <vt:lpstr>Fabian Imaz</vt:lpstr>
      <vt:lpstr>Agenda </vt:lpstr>
      <vt:lpstr>Introduction</vt:lpstr>
      <vt:lpstr>Apps for SharePoint Dev Environment</vt:lpstr>
      <vt:lpstr>Setting up Environments</vt:lpstr>
      <vt:lpstr>Developer Site Collection</vt:lpstr>
      <vt:lpstr>App Catalog</vt:lpstr>
      <vt:lpstr>Visual Studio 2013 / 2015</vt:lpstr>
      <vt:lpstr>Link Office 365 and Azure</vt:lpstr>
      <vt:lpstr>Office 365 Account as Azure Admin</vt:lpstr>
      <vt:lpstr>Seller Dashboard Overview</vt:lpstr>
      <vt:lpstr>Seller Dashboard Sign Up Process</vt:lpstr>
      <vt:lpstr>Seller Dashboard Publishing Process</vt:lpstr>
      <vt:lpstr>App for SharePoint – Provider types</vt:lpstr>
      <vt:lpstr>App for SharePoint – Interface types</vt:lpstr>
      <vt:lpstr>Deep Dive into SharePoint Hosted Apps</vt:lpstr>
      <vt:lpstr>Architecture (SharePoint-Hosted Apps [OnPrem+365])</vt:lpstr>
      <vt:lpstr>The App Web</vt:lpstr>
      <vt:lpstr>App Start Page</vt:lpstr>
      <vt:lpstr>App Permissions</vt:lpstr>
      <vt:lpstr>App Shapes</vt:lpstr>
      <vt:lpstr>Creating SharePoint-Hosted Apps</vt:lpstr>
      <vt:lpstr>PowerPoint Presentation</vt:lpstr>
      <vt:lpstr>Programming in JavaScript</vt:lpstr>
      <vt:lpstr>Using the REST API</vt:lpstr>
      <vt:lpstr>Create List Items</vt:lpstr>
      <vt:lpstr>Update List Items</vt:lpstr>
      <vt:lpstr>Delete List Items</vt:lpstr>
      <vt:lpstr>Using the CSOM API</vt:lpstr>
      <vt:lpstr>Create List Items</vt:lpstr>
      <vt:lpstr>Update List Items</vt:lpstr>
      <vt:lpstr>Delete List Items</vt:lpstr>
      <vt:lpstr>Cross Domain Library</vt:lpstr>
      <vt:lpstr>Cross-Domain REST Calls</vt:lpstr>
      <vt:lpstr>Cross-Domain CSOM Calls</vt:lpstr>
      <vt:lpstr>App Parts</vt:lpstr>
      <vt:lpstr>App Parts</vt:lpstr>
      <vt:lpstr>Client Web Part CAML </vt:lpstr>
      <vt:lpstr>PowerPoint Presentation</vt:lpstr>
      <vt:lpstr>UI Custom Actions</vt:lpstr>
      <vt:lpstr>UI Custom Actions</vt:lpstr>
      <vt:lpstr>Custom Action CAML</vt:lpstr>
      <vt:lpstr>Deep Dive into Provider Hosted Apps</vt:lpstr>
      <vt:lpstr>Architecture (Provider-Hosted Apps [OnPrem+365])</vt:lpstr>
      <vt:lpstr>App Permissions</vt:lpstr>
      <vt:lpstr>App-Only Permissions</vt:lpstr>
      <vt:lpstr>Creating Provider-Hosted Apps</vt:lpstr>
      <vt:lpstr>PowerPoint Presentation</vt:lpstr>
      <vt:lpstr>Programming in C#</vt:lpstr>
      <vt:lpstr>SharePointContextProvider Class</vt:lpstr>
      <vt:lpstr>Validating Context Token</vt:lpstr>
      <vt:lpstr>Managing SharePoint Context</vt:lpstr>
      <vt:lpstr>Managing Security Tokens</vt:lpstr>
      <vt:lpstr>Managed CSOM</vt:lpstr>
      <vt:lpstr>Managed REST</vt:lpstr>
      <vt:lpstr>The Chrome Control</vt:lpstr>
      <vt:lpstr>Chrome Control</vt:lpstr>
      <vt:lpstr>Loading the Chrome Control</vt:lpstr>
      <vt:lpstr>Chrome Control (Declaratively)</vt:lpstr>
      <vt:lpstr>Chrome Control (Programmatically)</vt:lpstr>
      <vt:lpstr>Remote Event Receivers</vt:lpstr>
      <vt:lpstr>Remote Event Handlers</vt:lpstr>
      <vt:lpstr>Supported Events</vt:lpstr>
      <vt:lpstr>Adding a Remote Event Receiver</vt:lpstr>
      <vt:lpstr>IRemoteEventService</vt:lpstr>
      <vt:lpstr>SPRemoteEventProperties</vt:lpstr>
      <vt:lpstr>SPRemoteEventResult</vt:lpstr>
      <vt:lpstr>Registering Events Receivers</vt:lpstr>
      <vt:lpstr>Debugging Considerations</vt:lpstr>
      <vt:lpstr>Q&amp;A</vt:lpstr>
      <vt:lpstr>Gustavo Velez</vt:lpstr>
      <vt:lpstr>Fabian Imaz</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Fabián Imaz</cp:lastModifiedBy>
  <cp:revision>83</cp:revision>
  <dcterms:created xsi:type="dcterms:W3CDTF">2013-08-20T12:49:39Z</dcterms:created>
  <dcterms:modified xsi:type="dcterms:W3CDTF">2015-06-09T10:01:37Z</dcterms:modified>
</cp:coreProperties>
</file>